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2" r:id="rId20"/>
  </p:sldIdLst>
  <p:sldSz cx="18288000" cy="10287000"/>
  <p:notesSz cx="6858000" cy="9144000"/>
  <p:embeddedFontLst>
    <p:embeddedFont>
      <p:font typeface="Antonio Bold" panose="020B0604020202020204" charset="0"/>
      <p:regular r:id="rId21"/>
      <p:bold r:id="rId22"/>
      <p:italic r:id="rId23"/>
      <p:boldItalic r:id="rId24"/>
    </p:embeddedFont>
    <p:embeddedFont>
      <p:font typeface="Arial Bold" panose="020B070402020202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(MS)" panose="020B0604020202020204" charset="0"/>
      <p:regular r:id="rId31"/>
    </p:embeddedFont>
    <p:embeddedFont>
      <p:font typeface="Calibri (MS) Bold" panose="020B0604020202020204" charset="0"/>
      <p:regular r:id="rId32"/>
      <p:bold r:id="rId33"/>
    </p:embeddedFont>
    <p:embeddedFont>
      <p:font typeface="Caslon #540" panose="020B0604020202020204" charset="0"/>
      <p:regular r:id="rId34"/>
    </p:embeddedFont>
    <p:embeddedFont>
      <p:font typeface="Extenda 100 Yotta" panose="020B0604020202020204" charset="0"/>
      <p:regular r:id="rId35"/>
      <p:bold r:id="rId36"/>
    </p:embeddedFont>
    <p:embeddedFont>
      <p:font typeface="Heading Now 11-18" panose="020B0604020202020204" charset="0"/>
      <p:regular r:id="rId37"/>
    </p:embeddedFont>
    <p:embeddedFont>
      <p:font typeface="Palanquin" panose="020B0604020202020204" charset="0"/>
      <p:regular r:id="rId38"/>
      <p:bold r:id="rId39"/>
    </p:embeddedFont>
    <p:embeddedFont>
      <p:font typeface="Palanquin Bold" panose="020B060402020202020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hs.ri.gov/programs-and-services/ri-works-progra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hs.ri.gov/programs-and-services/child-care/child-care-assistance-program-ccap/ccap-family-eligibility-how" TargetMode="Externa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iheadstartassociation.org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s://eclkc.ohs.acf.hhs.gov/center-locator/embedde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hs.ri.gov/programs-and-services/child-care/child-care-assistance-program-ccap-head-start/head-start-0" TargetMode="External"/><Relationship Id="rId5" Type="http://schemas.openxmlformats.org/officeDocument/2006/relationships/hyperlink" Target="https://dhs.ri.gov/programs-and-services/child-care/child-care-assistance-program-ccap-head-start/head-start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s://dhs.ri.gov/programs-and-services/child-care/child-care-assistance-program-cca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6.svg"/><Relationship Id="rId4" Type="http://schemas.openxmlformats.org/officeDocument/2006/relationships/image" Target="../media/image4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tedwayri.org/get-help/2-1-1/" TargetMode="External"/><Relationship Id="rId2" Type="http://schemas.openxmlformats.org/officeDocument/2006/relationships/hyperlink" Target="https://myoptions.ri.g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sv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sv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hyperlink" Target="https://www.unitedwayri.org/get-help/2-1-1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arlylearningprograms.dhs.ri.gov/s/?language=en_US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://www.brightstars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hs.ri.gov/programs-and-services/child-care/child-care-assistance-program-ccap/choosing-child-care" TargetMode="External"/><Relationship Id="rId5" Type="http://schemas.openxmlformats.org/officeDocument/2006/relationships/hyperlink" Target="mailto:info@BrightStars.org?Subject=Child%20Care%20Assistance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ds.ri.gov/rhode-island-childrens-cabinet/our-work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s://kids.ri.gov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hyperlink" Target="https://kids.ri.gov/prenatal-pre-k-resources/find-child-care-or-preschoo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hs.ri.gov/programs-and-services/childcare" TargetMode="Externa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hs.ri.gov/programs-and-services/child-care/child-care-providers/background-checks" TargetMode="External"/><Relationship Id="rId13" Type="http://schemas.openxmlformats.org/officeDocument/2006/relationships/hyperlink" Target="http://kids.ri.gov/cabinet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hs.ri.gov/programs-and-services/child-care/child-care-providers-staff-resources/apply-be-child-care-provider" TargetMode="External"/><Relationship Id="rId12" Type="http://schemas.openxmlformats.org/officeDocument/2006/relationships/hyperlink" Target="https://dhs.ri.gov/regulations/state-plans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hs.ri.gov/programs-and-services/child-care/child-care-providers/market-rate-survey" TargetMode="External"/><Relationship Id="rId11" Type="http://schemas.openxmlformats.org/officeDocument/2006/relationships/hyperlink" Target="https://dhs.ri.gov/programs-and-services/child-care/child-care-providers/workforce-development" TargetMode="External"/><Relationship Id="rId5" Type="http://schemas.openxmlformats.org/officeDocument/2006/relationships/hyperlink" Target="https://dhs.ri.gov/programs-and-services/child-care/child-care-providers-staff-resources" TargetMode="External"/><Relationship Id="rId10" Type="http://schemas.openxmlformats.org/officeDocument/2006/relationships/hyperlink" Target="https://dhs.ri.gov/programs-and-services/child-care/quality-initiatives" TargetMode="External"/><Relationship Id="rId4" Type="http://schemas.openxmlformats.org/officeDocument/2006/relationships/image" Target="../media/image6.svg"/><Relationship Id="rId9" Type="http://schemas.openxmlformats.org/officeDocument/2006/relationships/hyperlink" Target="https://dhs.ri.gov/programs-and-services/child-care/child-care-providers/licensing-handbooks-form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hs.ri.gov/programs-and-services/child-care/child-care-assistance-program-ccap-head-start/family-resources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s://dhs.ri.gov/programs-and-services/child-care/child-care-assistance-program-ccap-head-start/choosing-child-care" TargetMode="External"/><Relationship Id="rId12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hs.ri.gov/programs-and-services/child-care/child-care-assistance-program-ccap/ccap-provider-rates-financial" TargetMode="External"/><Relationship Id="rId11" Type="http://schemas.openxmlformats.org/officeDocument/2006/relationships/image" Target="../media/image31.jpeg"/><Relationship Id="rId5" Type="http://schemas.openxmlformats.org/officeDocument/2006/relationships/hyperlink" Target="https://dhs.ri.gov/programs-and-services/child-care/child-care-assistance-program-ccap-head-start/family-eligibility" TargetMode="External"/><Relationship Id="rId10" Type="http://schemas.openxmlformats.org/officeDocument/2006/relationships/hyperlink" Target="https://dhs.ri.gov/apply-now/appeals-process" TargetMode="External"/><Relationship Id="rId4" Type="http://schemas.openxmlformats.org/officeDocument/2006/relationships/hyperlink" Target="https://dhs.ri.gov/programs-and-services/child-care/child-care-assistance-program-ccap" TargetMode="External"/><Relationship Id="rId9" Type="http://schemas.openxmlformats.org/officeDocument/2006/relationships/hyperlink" Target="https://dhs.ri.gov/apply-now/overpaymen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686937">
            <a:off x="-5044602" y="-2498462"/>
            <a:ext cx="30819511" cy="23513523"/>
          </a:xfrm>
          <a:custGeom>
            <a:avLst/>
            <a:gdLst/>
            <a:ahLst/>
            <a:cxnLst/>
            <a:rect l="l" t="t" r="r" b="b"/>
            <a:pathLst>
              <a:path w="30819511" h="23513523">
                <a:moveTo>
                  <a:pt x="0" y="0"/>
                </a:moveTo>
                <a:lnTo>
                  <a:pt x="30819511" y="0"/>
                </a:lnTo>
                <a:lnTo>
                  <a:pt x="30819511" y="23513524"/>
                </a:lnTo>
                <a:lnTo>
                  <a:pt x="0" y="23513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3536189" cy="1189445"/>
          </a:xfrm>
          <a:custGeom>
            <a:avLst/>
            <a:gdLst/>
            <a:ahLst/>
            <a:cxnLst/>
            <a:rect l="l" t="t" r="r" b="b"/>
            <a:pathLst>
              <a:path w="3536189" h="1189445">
                <a:moveTo>
                  <a:pt x="0" y="0"/>
                </a:moveTo>
                <a:lnTo>
                  <a:pt x="3536189" y="0"/>
                </a:lnTo>
                <a:lnTo>
                  <a:pt x="3536189" y="1189445"/>
                </a:lnTo>
                <a:lnTo>
                  <a:pt x="0" y="1189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770194"/>
            <a:ext cx="9674022" cy="294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4"/>
              </a:lnSpc>
            </a:pPr>
            <a:r>
              <a:rPr lang="en-US" sz="1162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Community Services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599995"/>
            <a:ext cx="3924300" cy="104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15"/>
              </a:lnSpc>
            </a:pPr>
            <a:r>
              <a:rPr lang="en-US" sz="6154" b="1" dirty="0">
                <a:solidFill>
                  <a:srgbClr val="A7D2FF"/>
                </a:solidFill>
                <a:latin typeface="Antonio Bold"/>
                <a:ea typeface="Antonio Bold"/>
                <a:cs typeface="Antonio Bold"/>
                <a:sym typeface="Antonio Bold"/>
              </a:rPr>
              <a:t>Child Care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6076" y="2567171"/>
            <a:ext cx="13813273" cy="561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Income eligible families who meet guidelines and are working a minimum of </a:t>
            </a:r>
          </a:p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20 hours per week at or above Rhode Island's minimum wage. </a:t>
            </a:r>
          </a:p>
          <a:p>
            <a:pPr algn="ctr">
              <a:lnSpc>
                <a:spcPts val="3169"/>
              </a:lnSpc>
            </a:pPr>
            <a:endParaRPr lang="en-US" sz="2780">
              <a:solidFill>
                <a:srgbClr val="40404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Families participating in training, apprenticeship, internship, on-the-job training,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work experience,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work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immersion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sponsored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by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the</a:t>
            </a:r>
            <a:r>
              <a:rPr lang="en-US" sz="278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Governor’s Workforce Board, who need child care in order to take part in these job readiness/training opportunities. </a:t>
            </a:r>
          </a:p>
          <a:p>
            <a:pPr algn="ctr">
              <a:lnSpc>
                <a:spcPts val="3169"/>
              </a:lnSpc>
            </a:pPr>
            <a:endParaRPr lang="en-US" sz="2780">
              <a:solidFill>
                <a:srgbClr val="40404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Families enrolled in a degree program at a Rhode Island public institution of higher education: Community College of Rhode Island (CCRI), Rhode Island College (RIC), or the University of Rhode Island (URI) who need child care in order to maintain enrollment in the degree program. </a:t>
            </a:r>
          </a:p>
          <a:p>
            <a:pPr algn="ctr">
              <a:lnSpc>
                <a:spcPts val="3169"/>
              </a:lnSpc>
            </a:pPr>
            <a:endParaRPr lang="en-US" sz="2780">
              <a:solidFill>
                <a:srgbClr val="40404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Families participating in the</a:t>
            </a:r>
            <a:r>
              <a:rPr lang="en-US" sz="2780" b="1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2" tooltip="https://dhs.ri.gov/programs-and-services/ri-works-program"/>
              </a:rPr>
              <a:t>Rhode Island Works program</a:t>
            </a: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ctr">
              <a:lnSpc>
                <a:spcPts val="3169"/>
              </a:lnSpc>
            </a:pPr>
            <a:endParaRPr lang="en-US" sz="2780">
              <a:solidFill>
                <a:srgbClr val="40404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169"/>
              </a:lnSpc>
            </a:pPr>
            <a:r>
              <a:rPr lang="en-US" sz="2780">
                <a:solidFill>
                  <a:srgbClr val="404040"/>
                </a:solidFill>
                <a:latin typeface="Calibri (MS)"/>
                <a:ea typeface="Calibri (MS)"/>
                <a:cs typeface="Calibri (MS)"/>
                <a:sym typeface="Calibri (MS)"/>
              </a:rPr>
              <a:t>Pregnant/Parenting Teens participating in DHS’s Teen and Family Development (TFD) program.</a:t>
            </a:r>
          </a:p>
        </p:txBody>
      </p:sp>
      <p:sp>
        <p:nvSpPr>
          <p:cNvPr id="3" name="Freeform 3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43000" y="1134244"/>
            <a:ext cx="16280520" cy="96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CHILD CARE ASSISTANCE PROGRAM -CCAP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36532" y="8430990"/>
            <a:ext cx="12814935" cy="82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dhs.ri.gov/programs-and-services/child-care/child-care-assistance-program-ccap/ccap-family-eligibility-how"/>
              </a:rPr>
              <a:t>https://dhs.ri.gov/programs-and-services/child-care/child-care-assistance-program-ccap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46557" y="3105477"/>
            <a:ext cx="7112743" cy="4750251"/>
            <a:chOff x="0" y="0"/>
            <a:chExt cx="7150100" cy="4775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50100" cy="4775200"/>
            </a:xfrm>
            <a:custGeom>
              <a:avLst/>
              <a:gdLst/>
              <a:ahLst/>
              <a:cxnLst/>
              <a:rect l="l" t="t" r="r" b="b"/>
              <a:pathLst>
                <a:path w="7150100" h="4775200">
                  <a:moveTo>
                    <a:pt x="0" y="0"/>
                  </a:moveTo>
                  <a:lnTo>
                    <a:pt x="7150100" y="0"/>
                  </a:lnTo>
                  <a:lnTo>
                    <a:pt x="7150100" y="4775200"/>
                  </a:lnTo>
                  <a:lnTo>
                    <a:pt x="0" y="477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221" t="-15830" r="-23297" b="-3056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894851"/>
            <a:ext cx="10417990" cy="307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3909" b="1" spc="7">
                <a:solidFill>
                  <a:srgbClr val="293557"/>
                </a:solidFill>
                <a:latin typeface="Arial Bold"/>
                <a:ea typeface="Arial Bold"/>
                <a:cs typeface="Arial Bold"/>
                <a:sym typeface="Arial Bold"/>
              </a:rPr>
              <a:t>Head Start – with or without CCAP </a:t>
            </a:r>
          </a:p>
          <a:p>
            <a:pPr algn="l">
              <a:lnSpc>
                <a:spcPts val="4718"/>
              </a:lnSpc>
            </a:pPr>
            <a:r>
              <a:rPr lang="en-US" sz="3909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dhs.ri.gov/programs-and-services/child-care/child-care-assistance-program-ccap-head-start/head-start"/>
              </a:rPr>
              <a:t>Head Start Eligibility &amp; How Do I Apply? </a:t>
            </a:r>
          </a:p>
          <a:p>
            <a:pPr algn="l">
              <a:lnSpc>
                <a:spcPts val="4718"/>
              </a:lnSpc>
            </a:pPr>
            <a:r>
              <a:rPr lang="en-US" sz="3909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6" tooltip="https://dhs.ri.gov/programs-and-services/child-care/child-care-assistance-program-ccap-head-start/head-start-0"/>
              </a:rPr>
              <a:t>Head Start Collaboration Office</a:t>
            </a:r>
          </a:p>
          <a:p>
            <a:pPr algn="l">
              <a:lnSpc>
                <a:spcPts val="4718"/>
              </a:lnSpc>
            </a:pPr>
            <a:r>
              <a:rPr lang="en-US" sz="3909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eclkc.ohs.acf.hhs.gov/center-locator/embedded"/>
              </a:rPr>
              <a:t>Head Start Locator Tool</a:t>
            </a:r>
          </a:p>
          <a:p>
            <a:pPr algn="l">
              <a:lnSpc>
                <a:spcPts val="4718"/>
              </a:lnSpc>
            </a:pPr>
            <a:r>
              <a:rPr lang="en-US" sz="3909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www.riheadstartassociation.org"/>
              </a:rPr>
              <a:t>RI Head Start Association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53413" y="5940279"/>
            <a:ext cx="79891" cy="4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5"/>
              </a:lnSpc>
            </a:pPr>
            <a:r>
              <a:rPr lang="en-US" sz="2780" b="1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eclkc.ohs.acf.hhs.gov/center-locator/embedde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36532" y="8734488"/>
            <a:ext cx="12814935" cy="52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dhs.ri.gov/programs-and-services/child-care/child-care-assistance-program-ccap"/>
              </a:rPr>
              <a:t>https://dhs.ri.gov/programs-and-services/child-care/child-care-assistance-program-ccap</a:t>
            </a: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6808" y="1175956"/>
            <a:ext cx="16251808" cy="96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CHILD CARE ASSISTANCE PROGRAM -CCAP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6200" y="0"/>
            <a:ext cx="7667625" cy="10287000"/>
            <a:chOff x="0" y="0"/>
            <a:chExt cx="102235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23500" cy="13716000"/>
            </a:xfrm>
            <a:custGeom>
              <a:avLst/>
              <a:gdLst/>
              <a:ahLst/>
              <a:cxnLst/>
              <a:rect l="l" t="t" r="r" b="b"/>
              <a:pathLst>
                <a:path w="10223500" h="13716000">
                  <a:moveTo>
                    <a:pt x="2657221" y="0"/>
                  </a:moveTo>
                  <a:lnTo>
                    <a:pt x="2334641" y="354965"/>
                  </a:lnTo>
                  <a:cubicBezTo>
                    <a:pt x="876173" y="2122043"/>
                    <a:pt x="0" y="4387723"/>
                    <a:pt x="0" y="6858000"/>
                  </a:cubicBezTo>
                  <a:cubicBezTo>
                    <a:pt x="0" y="9328277"/>
                    <a:pt x="876173" y="11593957"/>
                    <a:pt x="2334641" y="13361036"/>
                  </a:cubicBezTo>
                  <a:lnTo>
                    <a:pt x="2657221" y="13716000"/>
                  </a:lnTo>
                  <a:lnTo>
                    <a:pt x="10223500" y="13716000"/>
                  </a:lnTo>
                  <a:lnTo>
                    <a:pt x="10223500" y="0"/>
                  </a:lnTo>
                  <a:close/>
                </a:path>
              </a:pathLst>
            </a:custGeom>
            <a:blipFill>
              <a:blip r:embed="rId2"/>
              <a:stretch>
                <a:fillRect l="-21995" r="-7924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225622"/>
            <a:ext cx="5338060" cy="1213196"/>
          </a:xfrm>
          <a:custGeom>
            <a:avLst/>
            <a:gdLst/>
            <a:ahLst/>
            <a:cxnLst/>
            <a:rect l="l" t="t" r="r" b="b"/>
            <a:pathLst>
              <a:path w="5338060" h="1213196">
                <a:moveTo>
                  <a:pt x="0" y="0"/>
                </a:moveTo>
                <a:lnTo>
                  <a:pt x="5338060" y="0"/>
                </a:lnTo>
                <a:lnTo>
                  <a:pt x="5338060" y="1213196"/>
                </a:lnTo>
                <a:lnTo>
                  <a:pt x="0" y="1213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548872"/>
            <a:ext cx="8927821" cy="477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662" lvl="1" indent="-299831" algn="l">
              <a:lnSpc>
                <a:spcPts val="4205"/>
              </a:lnSpc>
              <a:buFont typeface="Arial"/>
              <a:buChar char="•"/>
            </a:pPr>
            <a:r>
              <a:rPr lang="en-US" sz="2777" spc="2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Recently accredited by Inform USA </a:t>
            </a:r>
          </a:p>
          <a:p>
            <a:pPr marL="599662" lvl="1" indent="-299831" algn="l">
              <a:lnSpc>
                <a:spcPts val="4205"/>
              </a:lnSpc>
              <a:buFont typeface="Arial"/>
              <a:buChar char="•"/>
            </a:pPr>
            <a:r>
              <a:rPr lang="en-US" sz="2777" spc="2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Free, confidential, available 24/7 in 200+ languages Phone, text, web chat, guest services drop-in at 50 Valley Street, and mobile outreach RV </a:t>
            </a:r>
          </a:p>
          <a:p>
            <a:pPr marL="599662" lvl="1" indent="-299831" algn="l">
              <a:lnSpc>
                <a:spcPts val="4205"/>
              </a:lnSpc>
              <a:buFont typeface="Arial"/>
              <a:buChar char="•"/>
            </a:pPr>
            <a:r>
              <a:rPr lang="en-US" sz="2777" spc="2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RI 211 - highest volume per capita in the country (145,000 calls and contacts in 2023, 213,000 in 2024)</a:t>
            </a:r>
          </a:p>
          <a:p>
            <a:pPr marL="599662" lvl="1" indent="-299831" algn="l">
              <a:lnSpc>
                <a:spcPts val="4205"/>
              </a:lnSpc>
              <a:buFont typeface="Arial"/>
              <a:buChar char="•"/>
            </a:pPr>
            <a:r>
              <a:rPr lang="en-US" sz="2777" spc="2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Top needs include housing, utility assistance, healthcare, income support, and food assistance </a:t>
            </a:r>
          </a:p>
          <a:p>
            <a:pPr marL="599662" lvl="1" indent="-299831" algn="l">
              <a:lnSpc>
                <a:spcPts val="4205"/>
              </a:lnSpc>
              <a:buFont typeface="Arial"/>
              <a:buChar char="•"/>
            </a:pPr>
            <a:r>
              <a:rPr lang="en-US" sz="2777" spc="2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On average, our staff identifies 4 needs per caller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143000"/>
            <a:ext cx="11163300" cy="96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211 - COMMUNITY HELPLINE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20375" y="0"/>
            <a:ext cx="7667625" cy="10287000"/>
            <a:chOff x="0" y="0"/>
            <a:chExt cx="102235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23500" cy="13716000"/>
            </a:xfrm>
            <a:custGeom>
              <a:avLst/>
              <a:gdLst/>
              <a:ahLst/>
              <a:cxnLst/>
              <a:rect l="l" t="t" r="r" b="b"/>
              <a:pathLst>
                <a:path w="10223500" h="13716000">
                  <a:moveTo>
                    <a:pt x="2657221" y="0"/>
                  </a:moveTo>
                  <a:lnTo>
                    <a:pt x="2334641" y="354965"/>
                  </a:lnTo>
                  <a:cubicBezTo>
                    <a:pt x="876173" y="2122043"/>
                    <a:pt x="0" y="4387723"/>
                    <a:pt x="0" y="6858000"/>
                  </a:cubicBezTo>
                  <a:cubicBezTo>
                    <a:pt x="0" y="9328277"/>
                    <a:pt x="876173" y="11593957"/>
                    <a:pt x="2334641" y="13361036"/>
                  </a:cubicBezTo>
                  <a:lnTo>
                    <a:pt x="2657221" y="13716000"/>
                  </a:lnTo>
                  <a:lnTo>
                    <a:pt x="10223500" y="13716000"/>
                  </a:lnTo>
                  <a:lnTo>
                    <a:pt x="10223500" y="0"/>
                  </a:lnTo>
                  <a:close/>
                </a:path>
              </a:pathLst>
            </a:custGeom>
            <a:blipFill>
              <a:blip r:embed="rId2"/>
              <a:stretch>
                <a:fillRect l="-71858" t="-7828" r="-4556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370052"/>
            <a:ext cx="2143216" cy="1358180"/>
          </a:xfrm>
          <a:custGeom>
            <a:avLst/>
            <a:gdLst/>
            <a:ahLst/>
            <a:cxnLst/>
            <a:rect l="l" t="t" r="r" b="b"/>
            <a:pathLst>
              <a:path w="2143216" h="1358180">
                <a:moveTo>
                  <a:pt x="0" y="0"/>
                </a:moveTo>
                <a:lnTo>
                  <a:pt x="2143216" y="0"/>
                </a:lnTo>
                <a:lnTo>
                  <a:pt x="2143216" y="1358181"/>
                </a:lnTo>
                <a:lnTo>
                  <a:pt x="0" y="1358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38720" y="3045590"/>
            <a:ext cx="91792" cy="60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4"/>
              </a:lnSpc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323915"/>
            <a:ext cx="8872929" cy="4350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5"/>
              </a:lnSpc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ADRCis funded by the Rhod eIsland Office of Healthy Aging with a grant from the Administration from Community Living </a:t>
            </a:r>
          </a:p>
          <a:p>
            <a:pPr algn="l">
              <a:lnSpc>
                <a:spcPts val="3475"/>
              </a:lnSpc>
            </a:pPr>
            <a:endParaRPr lang="en-US" sz="2780">
              <a:solidFill>
                <a:srgbClr val="221E1F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600203" lvl="1" indent="-300101" algn="l">
              <a:lnSpc>
                <a:spcPts val="3475"/>
              </a:lnSpc>
              <a:buFont typeface="Arial"/>
              <a:buChar char="•"/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Serves seniors, and adults with disabilities, and caregivers in Rhode Island </a:t>
            </a:r>
          </a:p>
          <a:p>
            <a:pPr marL="600203" lvl="1" indent="-300101" algn="l">
              <a:lnSpc>
                <a:spcPts val="3475"/>
              </a:lnSpc>
              <a:buFont typeface="Arial"/>
              <a:buChar char="•"/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MyOptions RI web services with Executive Office of Health and Human Services</a:t>
            </a:r>
          </a:p>
          <a:p>
            <a:pPr marL="600203" lvl="1" indent="-300101" algn="l">
              <a:lnSpc>
                <a:spcPts val="3475"/>
              </a:lnSpc>
              <a:buFont typeface="Arial"/>
              <a:buChar char="•"/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Information and enrollment services for SNAP</a:t>
            </a:r>
          </a:p>
          <a:p>
            <a:pPr marL="600203" lvl="1" indent="-300101" algn="l">
              <a:lnSpc>
                <a:spcPts val="3475"/>
              </a:lnSpc>
              <a:buFont typeface="Arial"/>
              <a:buChar char="•"/>
            </a:pPr>
            <a:r>
              <a:rPr lang="en-US" sz="2780">
                <a:solidFill>
                  <a:srgbClr val="221E1F"/>
                </a:solidFill>
                <a:latin typeface="Palanquin"/>
                <a:ea typeface="Palanquin"/>
                <a:cs typeface="Palanquin"/>
                <a:sym typeface="Palanquin"/>
              </a:rPr>
              <a:t>No Wrong Door Service Delivery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1680" y="9101128"/>
            <a:ext cx="187795" cy="33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spc="9">
                <a:solidFill>
                  <a:srgbClr val="000000"/>
                </a:solidFill>
                <a:latin typeface="Caslon #540"/>
                <a:ea typeface="Caslon #540"/>
                <a:cs typeface="Caslon #540"/>
                <a:sym typeface="Caslon #540"/>
              </a:rPr>
              <a:t>31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143000"/>
            <a:ext cx="9909228" cy="190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AGING AND DISABILITY RESOURCE CENTER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41919" y="704850"/>
            <a:ext cx="4965336" cy="3261564"/>
            <a:chOff x="0" y="0"/>
            <a:chExt cx="7366334" cy="4838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334" cy="4838700"/>
            </a:xfrm>
            <a:custGeom>
              <a:avLst/>
              <a:gdLst/>
              <a:ahLst/>
              <a:cxnLst/>
              <a:rect l="l" t="t" r="r" b="b"/>
              <a:pathLst>
                <a:path w="7366334" h="4838700">
                  <a:moveTo>
                    <a:pt x="0" y="0"/>
                  </a:moveTo>
                  <a:lnTo>
                    <a:pt x="7366334" y="0"/>
                  </a:lnTo>
                  <a:lnTo>
                    <a:pt x="7366334" y="4838700"/>
                  </a:lnTo>
                  <a:lnTo>
                    <a:pt x="0" y="483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14" b="-731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566912" y="3541746"/>
            <a:ext cx="8872562" cy="5114925"/>
            <a:chOff x="0" y="0"/>
            <a:chExt cx="11830083" cy="6819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30083" cy="6819900"/>
            </a:xfrm>
            <a:custGeom>
              <a:avLst/>
              <a:gdLst/>
              <a:ahLst/>
              <a:cxnLst/>
              <a:rect l="l" t="t" r="r" b="b"/>
              <a:pathLst>
                <a:path w="11830083" h="6819900">
                  <a:moveTo>
                    <a:pt x="0" y="0"/>
                  </a:moveTo>
                  <a:lnTo>
                    <a:pt x="11830083" y="0"/>
                  </a:lnTo>
                  <a:lnTo>
                    <a:pt x="11830083" y="6819900"/>
                  </a:lnTo>
                  <a:lnTo>
                    <a:pt x="0" y="6819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97" r="-1684" b="-385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734198" y="1959102"/>
            <a:ext cx="91792" cy="76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0"/>
              </a:lnSpc>
            </a:pPr>
            <a:r>
              <a:rPr lang="en-US" sz="2780" spc="2224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1150" y="2547937"/>
            <a:ext cx="6454650" cy="610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203" lvl="1" indent="-300101" algn="l">
              <a:lnSpc>
                <a:spcPts val="3010"/>
              </a:lnSpc>
              <a:buFont typeface="Arial"/>
              <a:buChar char="•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No Wrong Door helps people find trustworthy information about long-term care and services they can receive at home or in their community</a:t>
            </a:r>
          </a:p>
          <a:p>
            <a:pPr algn="l">
              <a:lnSpc>
                <a:spcPts val="3010"/>
              </a:lnSpc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  <a:p>
            <a:pPr marL="600203" lvl="1" indent="-300101" algn="l">
              <a:lnSpc>
                <a:spcPts val="3010"/>
              </a:lnSpc>
              <a:buFont typeface="Arial"/>
              <a:buChar char="•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No matter their age, disability, how much money they have</a:t>
            </a:r>
          </a:p>
          <a:p>
            <a:pPr algn="l">
              <a:lnSpc>
                <a:spcPts val="3010"/>
              </a:lnSpc>
            </a:pPr>
            <a:endParaRPr lang="en-US" sz="2780">
              <a:solidFill>
                <a:srgbClr val="000000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600203" lvl="1" indent="-300101" algn="l">
              <a:lnSpc>
                <a:spcPts val="3010"/>
              </a:lnSpc>
              <a:buFont typeface="Arial"/>
              <a:buChar char="•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NWD Helps people</a:t>
            </a:r>
          </a:p>
          <a:p>
            <a:pPr marL="1200405" lvl="2" indent="-400135" algn="l">
              <a:lnSpc>
                <a:spcPts val="3010"/>
              </a:lnSpc>
              <a:buFont typeface="Arial"/>
              <a:buChar char="⚬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Learn about their support options</a:t>
            </a:r>
          </a:p>
          <a:p>
            <a:pPr marL="1200405" lvl="2" indent="-400135" algn="l">
              <a:lnSpc>
                <a:spcPts val="3010"/>
              </a:lnSpc>
              <a:buFont typeface="Arial"/>
              <a:buChar char="⚬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Make informed choices about their care</a:t>
            </a:r>
          </a:p>
          <a:p>
            <a:pPr marL="1200405" lvl="2" indent="-400135" algn="l">
              <a:lnSpc>
                <a:spcPts val="3010"/>
              </a:lnSpc>
              <a:buFont typeface="Arial"/>
              <a:buChar char="⚬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Have more control over how their needs are met</a:t>
            </a:r>
          </a:p>
          <a:p>
            <a:pPr marL="1200405" lvl="2" indent="-400135" algn="l">
              <a:lnSpc>
                <a:spcPts val="3010"/>
              </a:lnSpc>
              <a:buFont typeface="Arial"/>
              <a:buChar char="⚬"/>
            </a:pP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Work towards personal goals</a:t>
            </a:r>
          </a:p>
          <a:p>
            <a:pPr algn="l">
              <a:lnSpc>
                <a:spcPts val="3010"/>
              </a:lnSpc>
            </a:pPr>
            <a:endParaRPr lang="en-US" sz="2780">
              <a:solidFill>
                <a:srgbClr val="000000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00144" y="7030041"/>
            <a:ext cx="91869" cy="31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3"/>
              </a:lnSpc>
            </a:pPr>
            <a:r>
              <a:rPr lang="en-US" sz="2780" spc="2224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1680" y="9101128"/>
            <a:ext cx="187795" cy="33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spc="9">
                <a:solidFill>
                  <a:srgbClr val="000000"/>
                </a:solidFill>
                <a:latin typeface="Caslon #540"/>
                <a:ea typeface="Caslon #540"/>
                <a:cs typeface="Caslon #540"/>
                <a:sym typeface="Caslon #540"/>
              </a:rPr>
              <a:t>31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143000"/>
            <a:ext cx="9909228" cy="96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NO WRONG DOOR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8397" y="2344836"/>
            <a:ext cx="4037162" cy="4481408"/>
          </a:xfrm>
          <a:custGeom>
            <a:avLst/>
            <a:gdLst/>
            <a:ahLst/>
            <a:cxnLst/>
            <a:rect l="l" t="t" r="r" b="b"/>
            <a:pathLst>
              <a:path w="4037162" h="4481408">
                <a:moveTo>
                  <a:pt x="0" y="0"/>
                </a:moveTo>
                <a:lnTo>
                  <a:pt x="4037162" y="0"/>
                </a:lnTo>
                <a:lnTo>
                  <a:pt x="4037162" y="4481408"/>
                </a:lnTo>
                <a:lnTo>
                  <a:pt x="0" y="4481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67675" y="4867275"/>
            <a:ext cx="1543050" cy="1409700"/>
            <a:chOff x="0" y="0"/>
            <a:chExt cx="2057400" cy="187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7400" cy="1879600"/>
            </a:xfrm>
            <a:custGeom>
              <a:avLst/>
              <a:gdLst/>
              <a:ahLst/>
              <a:cxnLst/>
              <a:rect l="l" t="t" r="r" b="b"/>
              <a:pathLst>
                <a:path w="2057400" h="1879600">
                  <a:moveTo>
                    <a:pt x="0" y="0"/>
                  </a:moveTo>
                  <a:lnTo>
                    <a:pt x="2057400" y="0"/>
                  </a:lnTo>
                  <a:lnTo>
                    <a:pt x="2057400" y="1879600"/>
                  </a:lnTo>
                  <a:lnTo>
                    <a:pt x="0" y="187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7311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581555" y="2385708"/>
            <a:ext cx="3189484" cy="6413897"/>
          </a:xfrm>
          <a:custGeom>
            <a:avLst/>
            <a:gdLst/>
            <a:ahLst/>
            <a:cxnLst/>
            <a:rect l="l" t="t" r="r" b="b"/>
            <a:pathLst>
              <a:path w="3189484" h="6413897">
                <a:moveTo>
                  <a:pt x="0" y="0"/>
                </a:moveTo>
                <a:lnTo>
                  <a:pt x="3189484" y="0"/>
                </a:lnTo>
                <a:lnTo>
                  <a:pt x="3189484" y="6413897"/>
                </a:lnTo>
                <a:lnTo>
                  <a:pt x="0" y="6413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7514" y="4060031"/>
            <a:ext cx="3150984" cy="4725905"/>
          </a:xfrm>
          <a:custGeom>
            <a:avLst/>
            <a:gdLst/>
            <a:ahLst/>
            <a:cxnLst/>
            <a:rect l="l" t="t" r="r" b="b"/>
            <a:pathLst>
              <a:path w="3150984" h="4725905">
                <a:moveTo>
                  <a:pt x="0" y="0"/>
                </a:moveTo>
                <a:lnTo>
                  <a:pt x="3150984" y="0"/>
                </a:lnTo>
                <a:lnTo>
                  <a:pt x="3150984" y="4725905"/>
                </a:lnTo>
                <a:lnTo>
                  <a:pt x="0" y="4725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85330" y="2687601"/>
            <a:ext cx="3297984" cy="108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sz="2102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Public access to local health, human and community services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2364" y="7761056"/>
            <a:ext cx="3148879" cy="108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sz="2102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Electronic referrals real time communication – MyOptions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88498" y="7578176"/>
            <a:ext cx="2656856" cy="144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sz="2102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Coordination between healthcare &amp; human service providers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20802" y="2347608"/>
            <a:ext cx="3006557" cy="71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102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Accessto care navigators &amp; specialists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05653" y="4854942"/>
            <a:ext cx="3035160" cy="108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102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Secure sharing of information with partners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90241" y="5475582"/>
            <a:ext cx="1576964" cy="35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Follow-up</a:t>
            </a:r>
          </a:p>
        </p:txBody>
      </p:sp>
      <p:sp>
        <p:nvSpPr>
          <p:cNvPr id="13" name="Freeform 13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143000"/>
            <a:ext cx="9909228" cy="96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SPECIALIZED SERVICES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70627" y="3317367"/>
            <a:ext cx="91792" cy="90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6"/>
              </a:lnSpc>
            </a:pPr>
            <a:r>
              <a:rPr lang="en-US" sz="3002" b="1">
                <a:solidFill>
                  <a:srgbClr val="000000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43000"/>
            <a:ext cx="12366908" cy="1927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Volunteer Income Tax Assistance (VITA) </a:t>
            </a:r>
          </a:p>
        </p:txBody>
      </p:sp>
      <p:sp>
        <p:nvSpPr>
          <p:cNvPr id="6" name="Freeform 6"/>
          <p:cNvSpPr/>
          <p:nvPr/>
        </p:nvSpPr>
        <p:spPr>
          <a:xfrm>
            <a:off x="13806018" y="1028700"/>
            <a:ext cx="3453282" cy="1163495"/>
          </a:xfrm>
          <a:custGeom>
            <a:avLst/>
            <a:gdLst/>
            <a:ahLst/>
            <a:cxnLst/>
            <a:rect l="l" t="t" r="r" b="b"/>
            <a:pathLst>
              <a:path w="3453282" h="1163495">
                <a:moveTo>
                  <a:pt x="0" y="0"/>
                </a:moveTo>
                <a:lnTo>
                  <a:pt x="3453282" y="0"/>
                </a:lnTo>
                <a:lnTo>
                  <a:pt x="3453282" y="1163495"/>
                </a:lnTo>
                <a:lnTo>
                  <a:pt x="0" y="1163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AE25E-D95B-4228-ABCA-D21CB577A6B9}"/>
              </a:ext>
            </a:extLst>
          </p:cNvPr>
          <p:cNvSpPr txBox="1"/>
          <p:nvPr/>
        </p:nvSpPr>
        <p:spPr>
          <a:xfrm>
            <a:off x="1028700" y="3623553"/>
            <a:ext cx="1277731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222222"/>
                </a:solidFill>
                <a:effectLst/>
                <a:latin typeface="inherit"/>
              </a:rPr>
              <a:t>  </a:t>
            </a:r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Visit any Volunteer Income Tax Assistance (VITA) site for service.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For information about site locations and times, please dial 2-1-1.</a:t>
            </a:r>
            <a:endParaRPr lang="en-US" sz="2000" i="0" dirty="0">
              <a:solidFill>
                <a:srgbClr val="222222"/>
              </a:solidFill>
              <a:effectLst/>
              <a:latin typeface="TradeGothicLT-BoldCondTwenty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474747"/>
                </a:solidFill>
                <a:effectLst/>
                <a:latin typeface="inherit"/>
              </a:rPr>
              <a:t>  Volunteer preparers are trained and certified by the IRS.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474747"/>
                </a:solidFill>
                <a:effectLst/>
                <a:latin typeface="inherit"/>
              </a:rPr>
              <a:t>E-filing for fast returns.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474747"/>
                </a:solidFill>
                <a:effectLst/>
                <a:latin typeface="inherit"/>
              </a:rPr>
              <a:t>Get your Earned Income Tax Credit (EITC) and Child Tax Credit. </a:t>
            </a:r>
            <a:endParaRPr lang="en-US" sz="2000" dirty="0">
              <a:solidFill>
                <a:srgbClr val="474747"/>
              </a:solidFill>
              <a:latin typeface="inheri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474747"/>
                </a:solidFill>
                <a:effectLst/>
                <a:latin typeface="inherit"/>
              </a:rPr>
              <a:t>may qualify for an EITC credit of up to $8,046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474747"/>
              </a:solidFill>
              <a:latin typeface="inherit"/>
            </a:endParaRPr>
          </a:p>
          <a:p>
            <a:pPr fontAlgn="base"/>
            <a:r>
              <a:rPr lang="en-US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Who is Eligible? </a:t>
            </a:r>
          </a:p>
          <a:p>
            <a:pPr fontAlgn="base"/>
            <a:endParaRPr lang="en-US" i="0" dirty="0">
              <a:solidFill>
                <a:srgbClr val="474747"/>
              </a:solidFill>
              <a:effectLst/>
              <a:latin typeface="inheri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C1604-A82C-4EB3-9B57-60BFF109DBB0}"/>
              </a:ext>
            </a:extLst>
          </p:cNvPr>
          <p:cNvSpPr txBox="1"/>
          <p:nvPr/>
        </p:nvSpPr>
        <p:spPr>
          <a:xfrm>
            <a:off x="1028700" y="6240637"/>
            <a:ext cx="4991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000" b="1" i="0" dirty="0">
                <a:solidFill>
                  <a:srgbClr val="005191"/>
                </a:solidFill>
                <a:effectLst/>
                <a:latin typeface="inherit"/>
              </a:rPr>
              <a:t>Single, head of household, earning less than:</a:t>
            </a:r>
            <a:endParaRPr lang="en-US" sz="2000" b="1" i="0" dirty="0">
              <a:solidFill>
                <a:srgbClr val="8A8A8A"/>
              </a:solidFill>
              <a:effectLst/>
              <a:latin typeface="TradeGothicLT-BoldCondTwenty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$19,104 – no qualifying children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$50,434– one qualifying child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$57,310– two qualifying children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$61,555– three or more qualifying children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E0817-B448-4E02-9536-9618F1F8BDE4}"/>
              </a:ext>
            </a:extLst>
          </p:cNvPr>
          <p:cNvSpPr txBox="1"/>
          <p:nvPr/>
        </p:nvSpPr>
        <p:spPr>
          <a:xfrm>
            <a:off x="7772400" y="6438900"/>
            <a:ext cx="91335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000" b="1" i="0" dirty="0">
                <a:solidFill>
                  <a:srgbClr val="005191"/>
                </a:solidFill>
                <a:effectLst/>
                <a:latin typeface="inherit"/>
              </a:rPr>
              <a:t>Married, filing jointly, earning less than:</a:t>
            </a:r>
            <a:endParaRPr lang="en-US" sz="2000" b="1" i="0" dirty="0">
              <a:solidFill>
                <a:srgbClr val="8A8A8A"/>
              </a:solidFill>
              <a:effectLst/>
              <a:latin typeface="TradeGothicLT-BoldCondTwenty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$26,214– no qualifying children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$57,554 – one qualifying child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$64,430– two qualifying children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inherit"/>
              </a:rPr>
              <a:t>$68,675– three or more qualifying children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70627" y="3317367"/>
            <a:ext cx="91792" cy="90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6"/>
              </a:lnSpc>
            </a:pPr>
            <a:r>
              <a:rPr lang="en-US" sz="3002" b="1">
                <a:solidFill>
                  <a:srgbClr val="000000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43000"/>
            <a:ext cx="12366908" cy="965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VITA What is Needed </a:t>
            </a:r>
          </a:p>
        </p:txBody>
      </p:sp>
      <p:sp>
        <p:nvSpPr>
          <p:cNvPr id="6" name="Freeform 6"/>
          <p:cNvSpPr/>
          <p:nvPr/>
        </p:nvSpPr>
        <p:spPr>
          <a:xfrm>
            <a:off x="13806018" y="1028700"/>
            <a:ext cx="3453282" cy="1163495"/>
          </a:xfrm>
          <a:custGeom>
            <a:avLst/>
            <a:gdLst/>
            <a:ahLst/>
            <a:cxnLst/>
            <a:rect l="l" t="t" r="r" b="b"/>
            <a:pathLst>
              <a:path w="3453282" h="1163495">
                <a:moveTo>
                  <a:pt x="0" y="0"/>
                </a:moveTo>
                <a:lnTo>
                  <a:pt x="3453282" y="0"/>
                </a:lnTo>
                <a:lnTo>
                  <a:pt x="3453282" y="1163495"/>
                </a:lnTo>
                <a:lnTo>
                  <a:pt x="0" y="1163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AE25E-D95B-4228-ABCA-D21CB577A6B9}"/>
              </a:ext>
            </a:extLst>
          </p:cNvPr>
          <p:cNvSpPr txBox="1"/>
          <p:nvPr/>
        </p:nvSpPr>
        <p:spPr>
          <a:xfrm>
            <a:off x="609600" y="2164034"/>
            <a:ext cx="1601670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Social Security Card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Original Social Security Card(s) for self, spouse, and all dependents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Picture ID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Valid Picture ID for self and spouse (if applicable)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Tax forms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All 2025 W-2, 1099 and 1095-A forms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Tax Return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Copy of 2024 Federal Tax Return if you have it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Child and dependent care expense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Tax Identification Number (SSN, EIN) of the care provider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For direct deposit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A check or a savings account number with routing number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For Property Tax Relief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For Property Tax Relief – only for disabled receiving Social Security or 65 and older, bring three 2025 rent receipts, full name, phone number and address of landlord, all household income, SS Statement (Form SSA-1099) or award letter</a:t>
            </a:r>
          </a:p>
          <a:p>
            <a:pPr fontAlgn="base"/>
            <a:endParaRPr lang="en-US" sz="2000" i="0" dirty="0">
              <a:solidFill>
                <a:srgbClr val="222222"/>
              </a:solidFill>
              <a:effectLst/>
              <a:latin typeface="inherit"/>
            </a:endParaRP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Proof of Health Insurance</a:t>
            </a:r>
          </a:p>
          <a:p>
            <a:pPr fontAlgn="base"/>
            <a:r>
              <a:rPr lang="en-US" sz="2000" i="0" dirty="0">
                <a:solidFill>
                  <a:srgbClr val="222222"/>
                </a:solidFill>
                <a:effectLst/>
                <a:latin typeface="inherit"/>
              </a:rPr>
              <a:t>Healthsource RI paperwork or proof for all health insurance coverage</a:t>
            </a:r>
            <a:endParaRPr lang="en-US" sz="2000" i="0" dirty="0">
              <a:solidFill>
                <a:srgbClr val="474747"/>
              </a:solidFill>
              <a:effectLst/>
              <a:latin typeface="inheri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C1604-A82C-4EB3-9B57-60BFF109DBB0}"/>
              </a:ext>
            </a:extLst>
          </p:cNvPr>
          <p:cNvSpPr txBox="1"/>
          <p:nvPr/>
        </p:nvSpPr>
        <p:spPr>
          <a:xfrm>
            <a:off x="1028700" y="5524500"/>
            <a:ext cx="468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005191"/>
                </a:solidFill>
                <a:effectLst/>
                <a:latin typeface="inherit"/>
              </a:rPr>
              <a:t> </a:t>
            </a:r>
            <a:endParaRPr lang="en-US" b="0" i="0" dirty="0">
              <a:solidFill>
                <a:srgbClr val="474747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67098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70627" y="3317367"/>
            <a:ext cx="91792" cy="90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6"/>
              </a:lnSpc>
            </a:pPr>
            <a:r>
              <a:rPr lang="en-US" sz="3002" b="1">
                <a:solidFill>
                  <a:srgbClr val="000000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84247"/>
            <a:ext cx="16302990" cy="66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2"/>
              </a:lnSpc>
            </a:pP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Contact us at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: 401-462-4444 (main number) 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Dial 211 or 1-800-367-2700 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For </a:t>
            </a: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ADRC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– 401-462-4444 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For </a:t>
            </a: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After Hours Protective Services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– 401-462-0555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For </a:t>
            </a: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Gambler Helpline 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– 1-877-9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Gamble For My Options Web Intakes -</a:t>
            </a:r>
            <a:r>
              <a:rPr lang="en-US" sz="2780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u="sng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2" tooltip="https://myoptions.ri.gov"/>
              </a:rPr>
              <a:t>https://myoptions.ri.gov/ </a:t>
            </a:r>
          </a:p>
          <a:p>
            <a:pPr algn="l">
              <a:lnSpc>
                <a:spcPts val="3892"/>
              </a:lnSpc>
            </a:pP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To Chat </a:t>
            </a:r>
            <a:r>
              <a:rPr lang="en-US" sz="2780" u="sng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3" tooltip="https://www.unitedwayri.org/get-help/2-1-1/"/>
              </a:rPr>
              <a:t>https://</a:t>
            </a:r>
            <a:r>
              <a:rPr lang="en-US" sz="2780" u="sng" dirty="0" err="1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3" tooltip="https://www.unitedwayri.org/get-help/2-1-1/"/>
              </a:rPr>
              <a:t>www.unitedw</a:t>
            </a:r>
            <a:r>
              <a:rPr lang="en-US" sz="2780" u="sng" dirty="0" err="1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2" tooltip="https://myoptions.ri.gov"/>
              </a:rPr>
              <a:t>ayri.org</a:t>
            </a:r>
            <a:r>
              <a:rPr lang="en-US" sz="2780" u="sng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2" tooltip="https://myoptions.ri.gov"/>
              </a:rPr>
              <a:t>/get-help/2-1-1/ </a:t>
            </a:r>
          </a:p>
          <a:p>
            <a:pPr algn="l">
              <a:lnSpc>
                <a:spcPts val="3892"/>
              </a:lnSpc>
            </a:pPr>
            <a:endParaRPr lang="en-US" sz="2780" u="sng" dirty="0">
              <a:solidFill>
                <a:srgbClr val="5082F0"/>
              </a:solidFill>
              <a:latin typeface="Palanquin"/>
              <a:ea typeface="Palanquin"/>
              <a:cs typeface="Palanquin"/>
              <a:sym typeface="Palanquin"/>
              <a:hlinkClick r:id="rId2" tooltip="https://myoptions.ri.gov"/>
            </a:endParaRPr>
          </a:p>
          <a:p>
            <a:pPr algn="l">
              <a:lnSpc>
                <a:spcPts val="3892"/>
              </a:lnSpc>
            </a:pPr>
            <a:endParaRPr lang="en-US" sz="2780" u="sng" dirty="0">
              <a:solidFill>
                <a:srgbClr val="5082F0"/>
              </a:solidFill>
              <a:latin typeface="Palanquin"/>
              <a:ea typeface="Palanquin"/>
              <a:cs typeface="Palanquin"/>
              <a:sym typeface="Palanquin"/>
              <a:hlinkClick r:id="rId2" tooltip="https://myoptions.ri.gov"/>
            </a:endParaRPr>
          </a:p>
          <a:p>
            <a:pPr algn="l">
              <a:lnSpc>
                <a:spcPts val="3892"/>
              </a:lnSpc>
            </a:pP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Location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: 50 Valley St Providence, RI 02908 </a:t>
            </a:r>
          </a:p>
          <a:p>
            <a:pPr algn="l">
              <a:lnSpc>
                <a:spcPts val="3892"/>
              </a:lnSpc>
            </a:pPr>
            <a:endParaRPr lang="en-US" sz="2780" dirty="0">
              <a:solidFill>
                <a:srgbClr val="000000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algn="l">
              <a:lnSpc>
                <a:spcPts val="3892"/>
              </a:lnSpc>
            </a:pPr>
            <a:r>
              <a:rPr lang="en-US" sz="2780" u="sng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Cristina Amedeo </a:t>
            </a:r>
          </a:p>
          <a:p>
            <a:pPr algn="l">
              <a:lnSpc>
                <a:spcPts val="3892"/>
              </a:lnSpc>
            </a:pP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Email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: </a:t>
            </a:r>
            <a:r>
              <a:rPr lang="en-US" sz="2780" dirty="0" err="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cristina.amedeo@unitedwayri.org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  <a:p>
            <a:pPr algn="l">
              <a:lnSpc>
                <a:spcPts val="3892"/>
              </a:lnSpc>
            </a:pPr>
            <a:r>
              <a:rPr lang="en-US" sz="2780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Cell</a:t>
            </a:r>
            <a:r>
              <a:rPr lang="en-US" sz="278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: 401-263-4545 (please text the first time you reach out)</a:t>
            </a:r>
          </a:p>
        </p:txBody>
      </p:sp>
      <p:sp>
        <p:nvSpPr>
          <p:cNvPr id="4" name="Freeform 4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43000"/>
            <a:ext cx="9909228" cy="96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CONTACT US!</a:t>
            </a:r>
          </a:p>
        </p:txBody>
      </p:sp>
      <p:sp>
        <p:nvSpPr>
          <p:cNvPr id="6" name="Freeform 6"/>
          <p:cNvSpPr/>
          <p:nvPr/>
        </p:nvSpPr>
        <p:spPr>
          <a:xfrm>
            <a:off x="13806018" y="1028700"/>
            <a:ext cx="3453282" cy="1163495"/>
          </a:xfrm>
          <a:custGeom>
            <a:avLst/>
            <a:gdLst/>
            <a:ahLst/>
            <a:cxnLst/>
            <a:rect l="l" t="t" r="r" b="b"/>
            <a:pathLst>
              <a:path w="3453282" h="1163495">
                <a:moveTo>
                  <a:pt x="0" y="0"/>
                </a:moveTo>
                <a:lnTo>
                  <a:pt x="3453282" y="0"/>
                </a:lnTo>
                <a:lnTo>
                  <a:pt x="3453282" y="1163495"/>
                </a:lnTo>
                <a:lnTo>
                  <a:pt x="0" y="1163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0511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686937">
            <a:off x="-5044602" y="-2498462"/>
            <a:ext cx="30819511" cy="23513523"/>
          </a:xfrm>
          <a:custGeom>
            <a:avLst/>
            <a:gdLst/>
            <a:ahLst/>
            <a:cxnLst/>
            <a:rect l="l" t="t" r="r" b="b"/>
            <a:pathLst>
              <a:path w="30819511" h="23513523">
                <a:moveTo>
                  <a:pt x="0" y="0"/>
                </a:moveTo>
                <a:lnTo>
                  <a:pt x="30819511" y="0"/>
                </a:lnTo>
                <a:lnTo>
                  <a:pt x="30819511" y="23513524"/>
                </a:lnTo>
                <a:lnTo>
                  <a:pt x="0" y="23513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56064"/>
            <a:ext cx="6368253" cy="2232822"/>
            <a:chOff x="0" y="0"/>
            <a:chExt cx="8491004" cy="2977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5815" cy="2977097"/>
            </a:xfrm>
            <a:custGeom>
              <a:avLst/>
              <a:gdLst/>
              <a:ahLst/>
              <a:cxnLst/>
              <a:rect l="l" t="t" r="r" b="b"/>
              <a:pathLst>
                <a:path w="2995815" h="2977097">
                  <a:moveTo>
                    <a:pt x="0" y="0"/>
                  </a:moveTo>
                  <a:lnTo>
                    <a:pt x="2995815" y="0"/>
                  </a:lnTo>
                  <a:lnTo>
                    <a:pt x="2995815" y="2977097"/>
                  </a:lnTo>
                  <a:lnTo>
                    <a:pt x="0" y="297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3122105" y="1820144"/>
              <a:ext cx="2271007" cy="706676"/>
              <a:chOff x="0" y="0"/>
              <a:chExt cx="1952981" cy="6077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0" y="80646"/>
                <a:ext cx="339091" cy="454792"/>
              </a:xfrm>
              <a:custGeom>
                <a:avLst/>
                <a:gdLst/>
                <a:ahLst/>
                <a:cxnLst/>
                <a:rect l="l" t="t" r="r" b="b"/>
                <a:pathLst>
                  <a:path w="339091" h="454792">
                    <a:moveTo>
                      <a:pt x="268987" y="454792"/>
                    </a:moveTo>
                    <a:lnTo>
                      <a:pt x="166625" y="270894"/>
                    </a:lnTo>
                    <a:cubicBezTo>
                      <a:pt x="159513" y="271275"/>
                      <a:pt x="152274" y="271783"/>
                      <a:pt x="145543" y="272164"/>
                    </a:cubicBezTo>
                    <a:cubicBezTo>
                      <a:pt x="138558" y="272672"/>
                      <a:pt x="131446" y="272799"/>
                      <a:pt x="124334" y="272799"/>
                    </a:cubicBezTo>
                    <a:lnTo>
                      <a:pt x="64516" y="272799"/>
                    </a:lnTo>
                    <a:lnTo>
                      <a:pt x="64516" y="454665"/>
                    </a:lnTo>
                    <a:lnTo>
                      <a:pt x="0" y="454665"/>
                    </a:lnTo>
                    <a:lnTo>
                      <a:pt x="0" y="0"/>
                    </a:lnTo>
                    <a:lnTo>
                      <a:pt x="131065" y="0"/>
                    </a:lnTo>
                    <a:cubicBezTo>
                      <a:pt x="179579" y="0"/>
                      <a:pt x="220473" y="10668"/>
                      <a:pt x="254001" y="31750"/>
                    </a:cubicBezTo>
                    <a:cubicBezTo>
                      <a:pt x="287402" y="52959"/>
                      <a:pt x="304039" y="87377"/>
                      <a:pt x="304039" y="135002"/>
                    </a:cubicBezTo>
                    <a:cubicBezTo>
                      <a:pt x="303658" y="164848"/>
                      <a:pt x="296038" y="189740"/>
                      <a:pt x="281179" y="209552"/>
                    </a:cubicBezTo>
                    <a:cubicBezTo>
                      <a:pt x="266447" y="229364"/>
                      <a:pt x="247270" y="244223"/>
                      <a:pt x="224029" y="253875"/>
                    </a:cubicBezTo>
                    <a:lnTo>
                      <a:pt x="339091" y="454538"/>
                    </a:lnTo>
                    <a:lnTo>
                      <a:pt x="269114" y="454538"/>
                    </a:lnTo>
                    <a:close/>
                    <a:moveTo>
                      <a:pt x="130303" y="54356"/>
                    </a:moveTo>
                    <a:lnTo>
                      <a:pt x="64389" y="54356"/>
                    </a:lnTo>
                    <a:lnTo>
                      <a:pt x="64389" y="220728"/>
                    </a:lnTo>
                    <a:lnTo>
                      <a:pt x="127001" y="220728"/>
                    </a:lnTo>
                    <a:cubicBezTo>
                      <a:pt x="157227" y="220728"/>
                      <a:pt x="182627" y="214632"/>
                      <a:pt x="204090" y="202440"/>
                    </a:cubicBezTo>
                    <a:cubicBezTo>
                      <a:pt x="225299" y="190121"/>
                      <a:pt x="236221" y="168658"/>
                      <a:pt x="236729" y="137923"/>
                    </a:cubicBezTo>
                    <a:cubicBezTo>
                      <a:pt x="236729" y="105792"/>
                      <a:pt x="226823" y="83948"/>
                      <a:pt x="207392" y="72137"/>
                    </a:cubicBezTo>
                    <a:cubicBezTo>
                      <a:pt x="187961" y="60325"/>
                      <a:pt x="162053" y="54356"/>
                      <a:pt x="130557" y="543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473711" y="63501"/>
                <a:ext cx="286005" cy="472191"/>
              </a:xfrm>
              <a:custGeom>
                <a:avLst/>
                <a:gdLst/>
                <a:ahLst/>
                <a:cxnLst/>
                <a:rect l="l" t="t" r="r" b="b"/>
                <a:pathLst>
                  <a:path w="286005" h="472191">
                    <a:moveTo>
                      <a:pt x="64770" y="183136"/>
                    </a:moveTo>
                    <a:cubicBezTo>
                      <a:pt x="78614" y="169800"/>
                      <a:pt x="95505" y="158751"/>
                      <a:pt x="115571" y="149988"/>
                    </a:cubicBezTo>
                    <a:cubicBezTo>
                      <a:pt x="135383" y="141225"/>
                      <a:pt x="154306" y="136907"/>
                      <a:pt x="171832" y="136907"/>
                    </a:cubicBezTo>
                    <a:cubicBezTo>
                      <a:pt x="211583" y="136907"/>
                      <a:pt x="240793" y="148464"/>
                      <a:pt x="258827" y="171324"/>
                    </a:cubicBezTo>
                    <a:cubicBezTo>
                      <a:pt x="277115" y="194312"/>
                      <a:pt x="286005" y="223141"/>
                      <a:pt x="286005" y="257939"/>
                    </a:cubicBezTo>
                    <a:lnTo>
                      <a:pt x="286005" y="471937"/>
                    </a:lnTo>
                    <a:lnTo>
                      <a:pt x="221489" y="471937"/>
                    </a:lnTo>
                    <a:lnTo>
                      <a:pt x="221489" y="264162"/>
                    </a:lnTo>
                    <a:cubicBezTo>
                      <a:pt x="221489" y="242318"/>
                      <a:pt x="216282" y="224919"/>
                      <a:pt x="205614" y="212092"/>
                    </a:cubicBezTo>
                    <a:cubicBezTo>
                      <a:pt x="195073" y="199265"/>
                      <a:pt x="178944" y="192407"/>
                      <a:pt x="157481" y="192026"/>
                    </a:cubicBezTo>
                    <a:cubicBezTo>
                      <a:pt x="144146" y="192026"/>
                      <a:pt x="128525" y="196344"/>
                      <a:pt x="110745" y="204726"/>
                    </a:cubicBezTo>
                    <a:cubicBezTo>
                      <a:pt x="92965" y="213108"/>
                      <a:pt x="77597" y="224411"/>
                      <a:pt x="64516" y="238127"/>
                    </a:cubicBezTo>
                    <a:lnTo>
                      <a:pt x="64516" y="472191"/>
                    </a:lnTo>
                    <a:lnTo>
                      <a:pt x="0" y="472191"/>
                    </a:lnTo>
                    <a:lnTo>
                      <a:pt x="0" y="7366"/>
                    </a:lnTo>
                    <a:lnTo>
                      <a:pt x="64516" y="0"/>
                    </a:lnTo>
                    <a:lnTo>
                      <a:pt x="64516" y="1831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835281" y="202440"/>
                <a:ext cx="312040" cy="341761"/>
              </a:xfrm>
              <a:custGeom>
                <a:avLst/>
                <a:gdLst/>
                <a:ahLst/>
                <a:cxnLst/>
                <a:rect l="l" t="t" r="r" b="b"/>
                <a:pathLst>
                  <a:path w="312040" h="341761">
                    <a:moveTo>
                      <a:pt x="150750" y="341761"/>
                    </a:moveTo>
                    <a:cubicBezTo>
                      <a:pt x="101474" y="341380"/>
                      <a:pt x="63881" y="325250"/>
                      <a:pt x="38354" y="293246"/>
                    </a:cubicBezTo>
                    <a:cubicBezTo>
                      <a:pt x="12827" y="261242"/>
                      <a:pt x="0" y="220347"/>
                      <a:pt x="0" y="169801"/>
                    </a:cubicBezTo>
                    <a:cubicBezTo>
                      <a:pt x="381" y="119889"/>
                      <a:pt x="14351" y="79249"/>
                      <a:pt x="41656" y="47753"/>
                    </a:cubicBezTo>
                    <a:cubicBezTo>
                      <a:pt x="69088" y="16383"/>
                      <a:pt x="107189" y="381"/>
                      <a:pt x="156719" y="0"/>
                    </a:cubicBezTo>
                    <a:cubicBezTo>
                      <a:pt x="207773" y="0"/>
                      <a:pt x="246508" y="16129"/>
                      <a:pt x="272670" y="48515"/>
                    </a:cubicBezTo>
                    <a:cubicBezTo>
                      <a:pt x="298832" y="80900"/>
                      <a:pt x="312040" y="122302"/>
                      <a:pt x="312040" y="173230"/>
                    </a:cubicBezTo>
                    <a:cubicBezTo>
                      <a:pt x="312040" y="224157"/>
                      <a:pt x="297689" y="264290"/>
                      <a:pt x="268987" y="295024"/>
                    </a:cubicBezTo>
                    <a:cubicBezTo>
                      <a:pt x="240412" y="325759"/>
                      <a:pt x="200788" y="341380"/>
                      <a:pt x="150623" y="341761"/>
                    </a:cubicBezTo>
                    <a:close/>
                    <a:moveTo>
                      <a:pt x="246762" y="173230"/>
                    </a:moveTo>
                    <a:cubicBezTo>
                      <a:pt x="246762" y="138432"/>
                      <a:pt x="239777" y="110110"/>
                      <a:pt x="225934" y="88012"/>
                    </a:cubicBezTo>
                    <a:cubicBezTo>
                      <a:pt x="212218" y="65914"/>
                      <a:pt x="189739" y="54865"/>
                      <a:pt x="158751" y="54865"/>
                    </a:cubicBezTo>
                    <a:cubicBezTo>
                      <a:pt x="127763" y="54865"/>
                      <a:pt x="104522" y="65279"/>
                      <a:pt x="89408" y="85980"/>
                    </a:cubicBezTo>
                    <a:cubicBezTo>
                      <a:pt x="74295" y="106681"/>
                      <a:pt x="66421" y="134494"/>
                      <a:pt x="65913" y="169293"/>
                    </a:cubicBezTo>
                    <a:cubicBezTo>
                      <a:pt x="65913" y="205361"/>
                      <a:pt x="72517" y="234064"/>
                      <a:pt x="85598" y="255273"/>
                    </a:cubicBezTo>
                    <a:cubicBezTo>
                      <a:pt x="98933" y="276482"/>
                      <a:pt x="120905" y="287023"/>
                      <a:pt x="151893" y="287023"/>
                    </a:cubicBezTo>
                    <a:cubicBezTo>
                      <a:pt x="182881" y="287023"/>
                      <a:pt x="205741" y="276990"/>
                      <a:pt x="221870" y="256924"/>
                    </a:cubicBezTo>
                    <a:cubicBezTo>
                      <a:pt x="237999" y="236858"/>
                      <a:pt x="246254" y="209044"/>
                      <a:pt x="246762" y="17335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209932" y="64136"/>
                <a:ext cx="299086" cy="479938"/>
              </a:xfrm>
              <a:custGeom>
                <a:avLst/>
                <a:gdLst/>
                <a:ahLst/>
                <a:cxnLst/>
                <a:rect l="l" t="t" r="r" b="b"/>
                <a:pathLst>
                  <a:path w="299086" h="479938">
                    <a:moveTo>
                      <a:pt x="298959" y="0"/>
                    </a:moveTo>
                    <a:lnTo>
                      <a:pt x="298959" y="471302"/>
                    </a:lnTo>
                    <a:lnTo>
                      <a:pt x="262002" y="471302"/>
                    </a:lnTo>
                    <a:lnTo>
                      <a:pt x="244349" y="441202"/>
                    </a:lnTo>
                    <a:cubicBezTo>
                      <a:pt x="230633" y="453140"/>
                      <a:pt x="214123" y="462665"/>
                      <a:pt x="195454" y="469651"/>
                    </a:cubicBezTo>
                    <a:cubicBezTo>
                      <a:pt x="177039" y="476636"/>
                      <a:pt x="159640" y="479938"/>
                      <a:pt x="144019" y="479938"/>
                    </a:cubicBezTo>
                    <a:cubicBezTo>
                      <a:pt x="96521" y="479938"/>
                      <a:pt x="60579" y="463682"/>
                      <a:pt x="36322" y="431169"/>
                    </a:cubicBezTo>
                    <a:cubicBezTo>
                      <a:pt x="12065" y="398657"/>
                      <a:pt x="0" y="357762"/>
                      <a:pt x="0" y="308867"/>
                    </a:cubicBezTo>
                    <a:cubicBezTo>
                      <a:pt x="0" y="259971"/>
                      <a:pt x="12573" y="218315"/>
                      <a:pt x="37338" y="185422"/>
                    </a:cubicBezTo>
                    <a:cubicBezTo>
                      <a:pt x="62230" y="152782"/>
                      <a:pt x="98553" y="136272"/>
                      <a:pt x="146051" y="136272"/>
                    </a:cubicBezTo>
                    <a:cubicBezTo>
                      <a:pt x="159513" y="136272"/>
                      <a:pt x="174118" y="139066"/>
                      <a:pt x="189993" y="144527"/>
                    </a:cubicBezTo>
                    <a:cubicBezTo>
                      <a:pt x="205741" y="150115"/>
                      <a:pt x="220219" y="157354"/>
                      <a:pt x="233681" y="166244"/>
                    </a:cubicBezTo>
                    <a:lnTo>
                      <a:pt x="233681" y="6604"/>
                    </a:lnTo>
                    <a:lnTo>
                      <a:pt x="299086" y="0"/>
                    </a:lnTo>
                    <a:close/>
                    <a:moveTo>
                      <a:pt x="157735" y="191137"/>
                    </a:moveTo>
                    <a:cubicBezTo>
                      <a:pt x="124207" y="191137"/>
                      <a:pt x="100331" y="202948"/>
                      <a:pt x="86615" y="226443"/>
                    </a:cubicBezTo>
                    <a:cubicBezTo>
                      <a:pt x="72899" y="250065"/>
                      <a:pt x="66167" y="277244"/>
                      <a:pt x="66167" y="307978"/>
                    </a:cubicBezTo>
                    <a:cubicBezTo>
                      <a:pt x="66167" y="340490"/>
                      <a:pt x="72771" y="368177"/>
                      <a:pt x="85599" y="390910"/>
                    </a:cubicBezTo>
                    <a:cubicBezTo>
                      <a:pt x="98426" y="413643"/>
                      <a:pt x="122683" y="424946"/>
                      <a:pt x="157735" y="424946"/>
                    </a:cubicBezTo>
                    <a:cubicBezTo>
                      <a:pt x="169800" y="424946"/>
                      <a:pt x="182373" y="422152"/>
                      <a:pt x="195708" y="416691"/>
                    </a:cubicBezTo>
                    <a:cubicBezTo>
                      <a:pt x="209043" y="411230"/>
                      <a:pt x="221743" y="403356"/>
                      <a:pt x="233681" y="393577"/>
                    </a:cubicBezTo>
                    <a:lnTo>
                      <a:pt x="233681" y="222379"/>
                    </a:lnTo>
                    <a:cubicBezTo>
                      <a:pt x="221743" y="212600"/>
                      <a:pt x="208789" y="204853"/>
                      <a:pt x="195708" y="199265"/>
                    </a:cubicBezTo>
                    <a:cubicBezTo>
                      <a:pt x="182373" y="193677"/>
                      <a:pt x="169927" y="191010"/>
                      <a:pt x="157735" y="1910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590552" y="202186"/>
                <a:ext cx="298959" cy="341253"/>
              </a:xfrm>
              <a:custGeom>
                <a:avLst/>
                <a:gdLst/>
                <a:ahLst/>
                <a:cxnLst/>
                <a:rect l="l" t="t" r="r" b="b"/>
                <a:pathLst>
                  <a:path w="298959" h="341253">
                    <a:moveTo>
                      <a:pt x="298578" y="185549"/>
                    </a:moveTo>
                    <a:lnTo>
                      <a:pt x="67057" y="185549"/>
                    </a:lnTo>
                    <a:cubicBezTo>
                      <a:pt x="69215" y="215394"/>
                      <a:pt x="78614" y="240033"/>
                      <a:pt x="95251" y="259083"/>
                    </a:cubicBezTo>
                    <a:cubicBezTo>
                      <a:pt x="111761" y="278133"/>
                      <a:pt x="136780" y="287785"/>
                      <a:pt x="169927" y="287785"/>
                    </a:cubicBezTo>
                    <a:cubicBezTo>
                      <a:pt x="189231" y="287785"/>
                      <a:pt x="205741" y="285753"/>
                      <a:pt x="218822" y="281435"/>
                    </a:cubicBezTo>
                    <a:cubicBezTo>
                      <a:pt x="232157" y="277117"/>
                      <a:pt x="245492" y="272037"/>
                      <a:pt x="258954" y="265814"/>
                    </a:cubicBezTo>
                    <a:lnTo>
                      <a:pt x="279274" y="312550"/>
                    </a:lnTo>
                    <a:cubicBezTo>
                      <a:pt x="264923" y="322329"/>
                      <a:pt x="246635" y="329569"/>
                      <a:pt x="224410" y="334268"/>
                    </a:cubicBezTo>
                    <a:cubicBezTo>
                      <a:pt x="202185" y="338967"/>
                      <a:pt x="184024" y="341253"/>
                      <a:pt x="170181" y="341253"/>
                    </a:cubicBezTo>
                    <a:cubicBezTo>
                      <a:pt x="115317" y="341253"/>
                      <a:pt x="73407" y="325632"/>
                      <a:pt x="44070" y="294008"/>
                    </a:cubicBezTo>
                    <a:cubicBezTo>
                      <a:pt x="14859" y="262639"/>
                      <a:pt x="0" y="221490"/>
                      <a:pt x="0" y="170563"/>
                    </a:cubicBezTo>
                    <a:cubicBezTo>
                      <a:pt x="0" y="119635"/>
                      <a:pt x="13843" y="79122"/>
                      <a:pt x="41530" y="47499"/>
                    </a:cubicBezTo>
                    <a:cubicBezTo>
                      <a:pt x="68961" y="15875"/>
                      <a:pt x="107315" y="0"/>
                      <a:pt x="156338" y="0"/>
                    </a:cubicBezTo>
                    <a:cubicBezTo>
                      <a:pt x="209170" y="0"/>
                      <a:pt x="246381" y="18542"/>
                      <a:pt x="267336" y="55500"/>
                    </a:cubicBezTo>
                    <a:cubicBezTo>
                      <a:pt x="288545" y="92457"/>
                      <a:pt x="298959" y="135765"/>
                      <a:pt x="298959" y="185295"/>
                    </a:cubicBezTo>
                    <a:close/>
                    <a:moveTo>
                      <a:pt x="236602" y="141861"/>
                    </a:moveTo>
                    <a:cubicBezTo>
                      <a:pt x="232411" y="115063"/>
                      <a:pt x="224029" y="93981"/>
                      <a:pt x="210948" y="78360"/>
                    </a:cubicBezTo>
                    <a:cubicBezTo>
                      <a:pt x="197867" y="62739"/>
                      <a:pt x="178944" y="54992"/>
                      <a:pt x="154306" y="54992"/>
                    </a:cubicBezTo>
                    <a:cubicBezTo>
                      <a:pt x="129414" y="54992"/>
                      <a:pt x="109475" y="62993"/>
                      <a:pt x="94870" y="78614"/>
                    </a:cubicBezTo>
                    <a:cubicBezTo>
                      <a:pt x="80518" y="94489"/>
                      <a:pt x="71883" y="115444"/>
                      <a:pt x="68708" y="141734"/>
                    </a:cubicBezTo>
                    <a:lnTo>
                      <a:pt x="236348" y="1417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125560" y="462659"/>
              <a:ext cx="3188528" cy="1078633"/>
              <a:chOff x="0" y="0"/>
              <a:chExt cx="2742006" cy="9275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63500" y="63754"/>
                <a:ext cx="400812" cy="800352"/>
              </a:xfrm>
              <a:custGeom>
                <a:avLst/>
                <a:gdLst/>
                <a:ahLst/>
                <a:cxnLst/>
                <a:rect l="l" t="t" r="r" b="b"/>
                <a:pathLst>
                  <a:path w="400812" h="800352">
                    <a:moveTo>
                      <a:pt x="400685" y="632966"/>
                    </a:moveTo>
                    <a:cubicBezTo>
                      <a:pt x="400685" y="755013"/>
                      <a:pt x="323215" y="800352"/>
                      <a:pt x="202692" y="800352"/>
                    </a:cubicBezTo>
                    <a:lnTo>
                      <a:pt x="198120" y="800352"/>
                    </a:lnTo>
                    <a:cubicBezTo>
                      <a:pt x="77470" y="800352"/>
                      <a:pt x="0" y="756283"/>
                      <a:pt x="0" y="632966"/>
                    </a:cubicBezTo>
                    <a:lnTo>
                      <a:pt x="0" y="0"/>
                    </a:lnTo>
                    <a:lnTo>
                      <a:pt x="132080" y="0"/>
                    </a:lnTo>
                    <a:lnTo>
                      <a:pt x="132080" y="612646"/>
                    </a:lnTo>
                    <a:cubicBezTo>
                      <a:pt x="132080" y="669161"/>
                      <a:pt x="157099" y="685036"/>
                      <a:pt x="200406" y="685036"/>
                    </a:cubicBezTo>
                    <a:cubicBezTo>
                      <a:pt x="243459" y="685036"/>
                      <a:pt x="268732" y="669161"/>
                      <a:pt x="268732" y="612646"/>
                    </a:cubicBezTo>
                    <a:lnTo>
                      <a:pt x="268732" y="0"/>
                    </a:lnTo>
                    <a:lnTo>
                      <a:pt x="400812" y="0"/>
                    </a:lnTo>
                    <a:lnTo>
                      <a:pt x="400812" y="6330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581406" y="63500"/>
                <a:ext cx="419862" cy="791589"/>
              </a:xfrm>
              <a:custGeom>
                <a:avLst/>
                <a:gdLst/>
                <a:ahLst/>
                <a:cxnLst/>
                <a:rect l="l" t="t" r="r" b="b"/>
                <a:pathLst>
                  <a:path w="419862" h="791589">
                    <a:moveTo>
                      <a:pt x="0" y="791589"/>
                    </a:moveTo>
                    <a:lnTo>
                      <a:pt x="0" y="0"/>
                    </a:lnTo>
                    <a:lnTo>
                      <a:pt x="132080" y="0"/>
                    </a:lnTo>
                    <a:lnTo>
                      <a:pt x="299339" y="489710"/>
                    </a:lnTo>
                    <a:lnTo>
                      <a:pt x="299339" y="0"/>
                    </a:lnTo>
                    <a:lnTo>
                      <a:pt x="419862" y="0"/>
                    </a:lnTo>
                    <a:lnTo>
                      <a:pt x="419862" y="791589"/>
                    </a:lnTo>
                    <a:lnTo>
                      <a:pt x="295021" y="791589"/>
                    </a:lnTo>
                    <a:lnTo>
                      <a:pt x="120523" y="277113"/>
                    </a:lnTo>
                    <a:lnTo>
                      <a:pt x="120523" y="791589"/>
                    </a:lnTo>
                    <a:lnTo>
                      <a:pt x="0" y="7915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123315" y="63627"/>
                <a:ext cx="132080" cy="791589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791589">
                    <a:moveTo>
                      <a:pt x="0" y="791589"/>
                    </a:moveTo>
                    <a:lnTo>
                      <a:pt x="132080" y="791589"/>
                    </a:lnTo>
                    <a:lnTo>
                      <a:pt x="1320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1345184" y="63754"/>
                <a:ext cx="398272" cy="791335"/>
              </a:xfrm>
              <a:custGeom>
                <a:avLst/>
                <a:gdLst/>
                <a:ahLst/>
                <a:cxnLst/>
                <a:rect l="l" t="t" r="r" b="b"/>
                <a:pathLst>
                  <a:path w="398272" h="791335">
                    <a:moveTo>
                      <a:pt x="398271" y="115061"/>
                    </a:moveTo>
                    <a:lnTo>
                      <a:pt x="265176" y="115061"/>
                    </a:lnTo>
                    <a:lnTo>
                      <a:pt x="265176" y="791335"/>
                    </a:lnTo>
                    <a:lnTo>
                      <a:pt x="133096" y="791335"/>
                    </a:lnTo>
                    <a:lnTo>
                      <a:pt x="133096" y="115061"/>
                    </a:lnTo>
                    <a:lnTo>
                      <a:pt x="0" y="115061"/>
                    </a:lnTo>
                    <a:lnTo>
                      <a:pt x="0" y="0"/>
                    </a:lnTo>
                    <a:lnTo>
                      <a:pt x="398271" y="0"/>
                    </a:lnTo>
                    <a:lnTo>
                      <a:pt x="398271" y="1151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826640" y="63500"/>
                <a:ext cx="352806" cy="791589"/>
              </a:xfrm>
              <a:custGeom>
                <a:avLst/>
                <a:gdLst/>
                <a:ahLst/>
                <a:cxnLst/>
                <a:rect l="l" t="t" r="r" b="b"/>
                <a:pathLst>
                  <a:path w="352806" h="791589">
                    <a:moveTo>
                      <a:pt x="0" y="791589"/>
                    </a:moveTo>
                    <a:lnTo>
                      <a:pt x="0" y="0"/>
                    </a:lnTo>
                    <a:lnTo>
                      <a:pt x="349250" y="0"/>
                    </a:lnTo>
                    <a:lnTo>
                      <a:pt x="349250" y="115315"/>
                    </a:lnTo>
                    <a:lnTo>
                      <a:pt x="131953" y="115315"/>
                    </a:lnTo>
                    <a:lnTo>
                      <a:pt x="131953" y="332485"/>
                    </a:lnTo>
                    <a:lnTo>
                      <a:pt x="314071" y="332485"/>
                    </a:lnTo>
                    <a:lnTo>
                      <a:pt x="314071" y="447928"/>
                    </a:lnTo>
                    <a:lnTo>
                      <a:pt x="131953" y="447928"/>
                    </a:lnTo>
                    <a:lnTo>
                      <a:pt x="131953" y="676273"/>
                    </a:lnTo>
                    <a:lnTo>
                      <a:pt x="352806" y="676273"/>
                    </a:lnTo>
                    <a:lnTo>
                      <a:pt x="352806" y="791589"/>
                    </a:lnTo>
                    <a:lnTo>
                      <a:pt x="0" y="7915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2274442" y="63754"/>
                <a:ext cx="404114" cy="791335"/>
              </a:xfrm>
              <a:custGeom>
                <a:avLst/>
                <a:gdLst/>
                <a:ahLst/>
                <a:cxnLst/>
                <a:rect l="l" t="t" r="r" b="b"/>
                <a:pathLst>
                  <a:path w="404114" h="791335">
                    <a:moveTo>
                      <a:pt x="404114" y="167004"/>
                    </a:moveTo>
                    <a:lnTo>
                      <a:pt x="404114" y="623949"/>
                    </a:lnTo>
                    <a:cubicBezTo>
                      <a:pt x="404114" y="743837"/>
                      <a:pt x="324485" y="791335"/>
                      <a:pt x="203835" y="791335"/>
                    </a:cubicBezTo>
                    <a:lnTo>
                      <a:pt x="0" y="791335"/>
                    </a:lnTo>
                    <a:lnTo>
                      <a:pt x="0" y="0"/>
                    </a:lnTo>
                    <a:lnTo>
                      <a:pt x="203835" y="0"/>
                    </a:lnTo>
                    <a:cubicBezTo>
                      <a:pt x="324358" y="0"/>
                      <a:pt x="404114" y="47371"/>
                      <a:pt x="404114" y="167258"/>
                    </a:cubicBezTo>
                    <a:moveTo>
                      <a:pt x="199136" y="115189"/>
                    </a:moveTo>
                    <a:lnTo>
                      <a:pt x="131953" y="115189"/>
                    </a:lnTo>
                    <a:lnTo>
                      <a:pt x="131953" y="676019"/>
                    </a:lnTo>
                    <a:lnTo>
                      <a:pt x="199136" y="676019"/>
                    </a:lnTo>
                    <a:cubicBezTo>
                      <a:pt x="242443" y="676019"/>
                      <a:pt x="272034" y="660144"/>
                      <a:pt x="272034" y="603629"/>
                    </a:cubicBezTo>
                    <a:lnTo>
                      <a:pt x="272034" y="187578"/>
                    </a:lnTo>
                    <a:cubicBezTo>
                      <a:pt x="272034" y="131063"/>
                      <a:pt x="242443" y="115189"/>
                      <a:pt x="199136" y="115189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5533014" y="1819967"/>
              <a:ext cx="2052709" cy="706865"/>
              <a:chOff x="0" y="0"/>
              <a:chExt cx="1765249" cy="60787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81026"/>
                <a:ext cx="64643" cy="454660"/>
              </a:xfrm>
              <a:custGeom>
                <a:avLst/>
                <a:gdLst/>
                <a:ahLst/>
                <a:cxnLst/>
                <a:rect l="l" t="t" r="r" b="b"/>
                <a:pathLst>
                  <a:path w="64643" h="454660">
                    <a:moveTo>
                      <a:pt x="0" y="454661"/>
                    </a:moveTo>
                    <a:lnTo>
                      <a:pt x="64643" y="454661"/>
                    </a:lnTo>
                    <a:lnTo>
                      <a:pt x="646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18186" y="202819"/>
                <a:ext cx="241299" cy="341503"/>
              </a:xfrm>
              <a:custGeom>
                <a:avLst/>
                <a:gdLst/>
                <a:ahLst/>
                <a:cxnLst/>
                <a:rect l="l" t="t" r="r" b="b"/>
                <a:pathLst>
                  <a:path w="241299" h="341503">
                    <a:moveTo>
                      <a:pt x="208279" y="76708"/>
                    </a:moveTo>
                    <a:cubicBezTo>
                      <a:pt x="195706" y="70993"/>
                      <a:pt x="182498" y="65786"/>
                      <a:pt x="168909" y="61341"/>
                    </a:cubicBezTo>
                    <a:cubicBezTo>
                      <a:pt x="155193" y="56896"/>
                      <a:pt x="139572" y="54610"/>
                      <a:pt x="122046" y="54610"/>
                    </a:cubicBezTo>
                    <a:cubicBezTo>
                      <a:pt x="104774" y="54610"/>
                      <a:pt x="91439" y="58039"/>
                      <a:pt x="81533" y="65024"/>
                    </a:cubicBezTo>
                    <a:cubicBezTo>
                      <a:pt x="71373" y="72009"/>
                      <a:pt x="66293" y="81153"/>
                      <a:pt x="66293" y="92837"/>
                    </a:cubicBezTo>
                    <a:cubicBezTo>
                      <a:pt x="66674" y="102616"/>
                      <a:pt x="72643" y="111252"/>
                      <a:pt x="84200" y="118618"/>
                    </a:cubicBezTo>
                    <a:cubicBezTo>
                      <a:pt x="95757" y="125984"/>
                      <a:pt x="111251" y="132969"/>
                      <a:pt x="131063" y="139573"/>
                    </a:cubicBezTo>
                    <a:cubicBezTo>
                      <a:pt x="157860" y="149352"/>
                      <a:pt x="182879" y="162687"/>
                      <a:pt x="206374" y="179324"/>
                    </a:cubicBezTo>
                    <a:cubicBezTo>
                      <a:pt x="229869" y="195961"/>
                      <a:pt x="241299" y="217805"/>
                      <a:pt x="241299" y="244602"/>
                    </a:cubicBezTo>
                    <a:cubicBezTo>
                      <a:pt x="241299" y="274955"/>
                      <a:pt x="229996" y="298577"/>
                      <a:pt x="207390" y="315723"/>
                    </a:cubicBezTo>
                    <a:cubicBezTo>
                      <a:pt x="184784" y="332868"/>
                      <a:pt x="151764" y="341504"/>
                      <a:pt x="108838" y="341504"/>
                    </a:cubicBezTo>
                    <a:cubicBezTo>
                      <a:pt x="94995" y="341504"/>
                      <a:pt x="76834" y="338964"/>
                      <a:pt x="54863" y="334138"/>
                    </a:cubicBezTo>
                    <a:cubicBezTo>
                      <a:pt x="32892" y="329312"/>
                      <a:pt x="14986" y="321819"/>
                      <a:pt x="1016" y="312040"/>
                    </a:cubicBezTo>
                    <a:lnTo>
                      <a:pt x="21336" y="264541"/>
                    </a:lnTo>
                    <a:cubicBezTo>
                      <a:pt x="35179" y="271145"/>
                      <a:pt x="49529" y="276480"/>
                      <a:pt x="64388" y="280544"/>
                    </a:cubicBezTo>
                    <a:cubicBezTo>
                      <a:pt x="79120" y="284607"/>
                      <a:pt x="93979" y="286639"/>
                      <a:pt x="108711" y="286639"/>
                    </a:cubicBezTo>
                    <a:cubicBezTo>
                      <a:pt x="130301" y="286639"/>
                      <a:pt x="147065" y="283210"/>
                      <a:pt x="159003" y="276606"/>
                    </a:cubicBezTo>
                    <a:cubicBezTo>
                      <a:pt x="170941" y="270002"/>
                      <a:pt x="176910" y="260350"/>
                      <a:pt x="176910" y="247904"/>
                    </a:cubicBezTo>
                    <a:cubicBezTo>
                      <a:pt x="176910" y="235458"/>
                      <a:pt x="170306" y="224663"/>
                      <a:pt x="157606" y="215519"/>
                    </a:cubicBezTo>
                    <a:cubicBezTo>
                      <a:pt x="144652" y="206375"/>
                      <a:pt x="127761" y="198501"/>
                      <a:pt x="106806" y="191897"/>
                    </a:cubicBezTo>
                    <a:cubicBezTo>
                      <a:pt x="81152" y="183515"/>
                      <a:pt x="57149" y="171577"/>
                      <a:pt x="34163" y="156337"/>
                    </a:cubicBezTo>
                    <a:cubicBezTo>
                      <a:pt x="11303" y="141224"/>
                      <a:pt x="0" y="120523"/>
                      <a:pt x="0" y="94234"/>
                    </a:cubicBezTo>
                    <a:cubicBezTo>
                      <a:pt x="0" y="64770"/>
                      <a:pt x="11176" y="41656"/>
                      <a:pt x="33401" y="25019"/>
                    </a:cubicBezTo>
                    <a:cubicBezTo>
                      <a:pt x="55625" y="8382"/>
                      <a:pt x="85851" y="0"/>
                      <a:pt x="123951" y="0"/>
                    </a:cubicBezTo>
                    <a:cubicBezTo>
                      <a:pt x="137667" y="0"/>
                      <a:pt x="155320" y="2667"/>
                      <a:pt x="176402" y="8001"/>
                    </a:cubicBezTo>
                    <a:cubicBezTo>
                      <a:pt x="197230" y="13335"/>
                      <a:pt x="214883" y="20828"/>
                      <a:pt x="228853" y="30734"/>
                    </a:cubicBezTo>
                    <a:lnTo>
                      <a:pt x="208533" y="768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536701" y="63500"/>
                <a:ext cx="64770" cy="472186"/>
              </a:xfrm>
              <a:custGeom>
                <a:avLst/>
                <a:gdLst/>
                <a:ahLst/>
                <a:cxnLst/>
                <a:rect l="l" t="t" r="r" b="b"/>
                <a:pathLst>
                  <a:path w="64770" h="472186">
                    <a:moveTo>
                      <a:pt x="0" y="472187"/>
                    </a:moveTo>
                    <a:lnTo>
                      <a:pt x="0" y="7366"/>
                    </a:lnTo>
                    <a:lnTo>
                      <a:pt x="64770" y="0"/>
                    </a:lnTo>
                    <a:lnTo>
                      <a:pt x="64770" y="472187"/>
                    </a:lnTo>
                    <a:lnTo>
                      <a:pt x="0" y="472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684783" y="202692"/>
                <a:ext cx="262636" cy="340995"/>
              </a:xfrm>
              <a:custGeom>
                <a:avLst/>
                <a:gdLst/>
                <a:ahLst/>
                <a:cxnLst/>
                <a:rect l="l" t="t" r="r" b="b"/>
                <a:pathLst>
                  <a:path w="262636" h="340995">
                    <a:moveTo>
                      <a:pt x="19558" y="28702"/>
                    </a:moveTo>
                    <a:cubicBezTo>
                      <a:pt x="32131" y="20193"/>
                      <a:pt x="50292" y="13335"/>
                      <a:pt x="74167" y="8001"/>
                    </a:cubicBezTo>
                    <a:cubicBezTo>
                      <a:pt x="98043" y="2667"/>
                      <a:pt x="116712" y="0"/>
                      <a:pt x="130809" y="0"/>
                    </a:cubicBezTo>
                    <a:cubicBezTo>
                      <a:pt x="168401" y="0"/>
                      <a:pt x="199897" y="10541"/>
                      <a:pt x="224916" y="31369"/>
                    </a:cubicBezTo>
                    <a:cubicBezTo>
                      <a:pt x="250189" y="52324"/>
                      <a:pt x="262635" y="79502"/>
                      <a:pt x="262635" y="112903"/>
                    </a:cubicBezTo>
                    <a:lnTo>
                      <a:pt x="262635" y="332995"/>
                    </a:lnTo>
                    <a:lnTo>
                      <a:pt x="226313" y="332995"/>
                    </a:lnTo>
                    <a:cubicBezTo>
                      <a:pt x="223138" y="328169"/>
                      <a:pt x="220217" y="322962"/>
                      <a:pt x="217550" y="317628"/>
                    </a:cubicBezTo>
                    <a:cubicBezTo>
                      <a:pt x="214756" y="312294"/>
                      <a:pt x="212216" y="307086"/>
                      <a:pt x="209422" y="302261"/>
                    </a:cubicBezTo>
                    <a:cubicBezTo>
                      <a:pt x="198246" y="312040"/>
                      <a:pt x="183768" y="320930"/>
                      <a:pt x="166496" y="329058"/>
                    </a:cubicBezTo>
                    <a:cubicBezTo>
                      <a:pt x="148970" y="337059"/>
                      <a:pt x="131317" y="340996"/>
                      <a:pt x="113918" y="340996"/>
                    </a:cubicBezTo>
                    <a:cubicBezTo>
                      <a:pt x="75437" y="340996"/>
                      <a:pt x="46736" y="331344"/>
                      <a:pt x="28067" y="312294"/>
                    </a:cubicBezTo>
                    <a:cubicBezTo>
                      <a:pt x="9398" y="293243"/>
                      <a:pt x="0" y="268859"/>
                      <a:pt x="0" y="239395"/>
                    </a:cubicBezTo>
                    <a:cubicBezTo>
                      <a:pt x="0" y="206883"/>
                      <a:pt x="11176" y="181991"/>
                      <a:pt x="33401" y="164846"/>
                    </a:cubicBezTo>
                    <a:cubicBezTo>
                      <a:pt x="55626" y="147701"/>
                      <a:pt x="84454" y="139065"/>
                      <a:pt x="120014" y="139065"/>
                    </a:cubicBezTo>
                    <a:lnTo>
                      <a:pt x="197484" y="139065"/>
                    </a:lnTo>
                    <a:cubicBezTo>
                      <a:pt x="197484" y="116713"/>
                      <a:pt x="192912" y="97663"/>
                      <a:pt x="184022" y="81534"/>
                    </a:cubicBezTo>
                    <a:cubicBezTo>
                      <a:pt x="175132" y="65532"/>
                      <a:pt x="157860" y="57404"/>
                      <a:pt x="132206" y="57404"/>
                    </a:cubicBezTo>
                    <a:cubicBezTo>
                      <a:pt x="112902" y="57404"/>
                      <a:pt x="95503" y="59817"/>
                      <a:pt x="79501" y="64389"/>
                    </a:cubicBezTo>
                    <a:cubicBezTo>
                      <a:pt x="63753" y="68961"/>
                      <a:pt x="49911" y="74168"/>
                      <a:pt x="37972" y="79502"/>
                    </a:cubicBezTo>
                    <a:lnTo>
                      <a:pt x="19685" y="28702"/>
                    </a:lnTo>
                    <a:close/>
                    <a:moveTo>
                      <a:pt x="57911" y="239268"/>
                    </a:moveTo>
                    <a:cubicBezTo>
                      <a:pt x="57911" y="251714"/>
                      <a:pt x="62484" y="263398"/>
                      <a:pt x="71374" y="274066"/>
                    </a:cubicBezTo>
                    <a:cubicBezTo>
                      <a:pt x="80136" y="284734"/>
                      <a:pt x="93852" y="290068"/>
                      <a:pt x="112267" y="290068"/>
                    </a:cubicBezTo>
                    <a:cubicBezTo>
                      <a:pt x="128904" y="290068"/>
                      <a:pt x="144398" y="286004"/>
                      <a:pt x="159130" y="278130"/>
                    </a:cubicBezTo>
                    <a:cubicBezTo>
                      <a:pt x="173608" y="270129"/>
                      <a:pt x="186562" y="259715"/>
                      <a:pt x="197865" y="247396"/>
                    </a:cubicBezTo>
                    <a:lnTo>
                      <a:pt x="197865" y="181737"/>
                    </a:lnTo>
                    <a:lnTo>
                      <a:pt x="118490" y="181737"/>
                    </a:lnTo>
                    <a:cubicBezTo>
                      <a:pt x="98678" y="181737"/>
                      <a:pt x="83692" y="187452"/>
                      <a:pt x="73406" y="199009"/>
                    </a:cubicBezTo>
                    <a:cubicBezTo>
                      <a:pt x="63118" y="210566"/>
                      <a:pt x="57911" y="224028"/>
                      <a:pt x="57911" y="23914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040890" y="200533"/>
                <a:ext cx="286003" cy="335026"/>
              </a:xfrm>
              <a:custGeom>
                <a:avLst/>
                <a:gdLst/>
                <a:ahLst/>
                <a:cxnLst/>
                <a:rect l="l" t="t" r="r" b="b"/>
                <a:pathLst>
                  <a:path w="286003" h="335026">
                    <a:moveTo>
                      <a:pt x="56515" y="53594"/>
                    </a:moveTo>
                    <a:cubicBezTo>
                      <a:pt x="70358" y="38481"/>
                      <a:pt x="88265" y="25781"/>
                      <a:pt x="110363" y="15367"/>
                    </a:cubicBezTo>
                    <a:cubicBezTo>
                      <a:pt x="132461" y="5207"/>
                      <a:pt x="152908" y="0"/>
                      <a:pt x="171577" y="0"/>
                    </a:cubicBezTo>
                    <a:cubicBezTo>
                      <a:pt x="211454" y="0"/>
                      <a:pt x="240665" y="11557"/>
                      <a:pt x="258825" y="34417"/>
                    </a:cubicBezTo>
                    <a:cubicBezTo>
                      <a:pt x="276986" y="57277"/>
                      <a:pt x="286003" y="86233"/>
                      <a:pt x="286003" y="120904"/>
                    </a:cubicBezTo>
                    <a:lnTo>
                      <a:pt x="286003" y="335027"/>
                    </a:lnTo>
                    <a:lnTo>
                      <a:pt x="221488" y="335027"/>
                    </a:lnTo>
                    <a:lnTo>
                      <a:pt x="221488" y="127127"/>
                    </a:lnTo>
                    <a:cubicBezTo>
                      <a:pt x="221488" y="105283"/>
                      <a:pt x="216280" y="87884"/>
                      <a:pt x="205613" y="75057"/>
                    </a:cubicBezTo>
                    <a:cubicBezTo>
                      <a:pt x="195072" y="62230"/>
                      <a:pt x="179451" y="55372"/>
                      <a:pt x="158115" y="54864"/>
                    </a:cubicBezTo>
                    <a:cubicBezTo>
                      <a:pt x="144780" y="54864"/>
                      <a:pt x="128905" y="59182"/>
                      <a:pt x="110998" y="67564"/>
                    </a:cubicBezTo>
                    <a:cubicBezTo>
                      <a:pt x="93091" y="75946"/>
                      <a:pt x="77597" y="87249"/>
                      <a:pt x="64516" y="100965"/>
                    </a:cubicBezTo>
                    <a:lnTo>
                      <a:pt x="64516" y="335027"/>
                    </a:lnTo>
                    <a:lnTo>
                      <a:pt x="0" y="335027"/>
                    </a:lnTo>
                    <a:lnTo>
                      <a:pt x="0" y="10795"/>
                    </a:lnTo>
                    <a:lnTo>
                      <a:pt x="36322" y="10795"/>
                    </a:lnTo>
                    <a:lnTo>
                      <a:pt x="56642" y="535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402966" y="64262"/>
                <a:ext cx="298831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298831" h="480060">
                    <a:moveTo>
                      <a:pt x="298831" y="0"/>
                    </a:moveTo>
                    <a:lnTo>
                      <a:pt x="298831" y="471425"/>
                    </a:lnTo>
                    <a:lnTo>
                      <a:pt x="261874" y="471425"/>
                    </a:lnTo>
                    <a:lnTo>
                      <a:pt x="244348" y="441326"/>
                    </a:lnTo>
                    <a:cubicBezTo>
                      <a:pt x="230505" y="453264"/>
                      <a:pt x="214122" y="462789"/>
                      <a:pt x="195453" y="469774"/>
                    </a:cubicBezTo>
                    <a:cubicBezTo>
                      <a:pt x="176784" y="476759"/>
                      <a:pt x="159639" y="480061"/>
                      <a:pt x="144018" y="480061"/>
                    </a:cubicBezTo>
                    <a:cubicBezTo>
                      <a:pt x="96393" y="480061"/>
                      <a:pt x="60579" y="463805"/>
                      <a:pt x="36322" y="431292"/>
                    </a:cubicBezTo>
                    <a:cubicBezTo>
                      <a:pt x="11938" y="398780"/>
                      <a:pt x="0" y="357886"/>
                      <a:pt x="0" y="308991"/>
                    </a:cubicBezTo>
                    <a:cubicBezTo>
                      <a:pt x="0" y="260096"/>
                      <a:pt x="12573" y="218440"/>
                      <a:pt x="37338" y="185547"/>
                    </a:cubicBezTo>
                    <a:cubicBezTo>
                      <a:pt x="62230" y="152908"/>
                      <a:pt x="98298" y="136398"/>
                      <a:pt x="146050" y="136398"/>
                    </a:cubicBezTo>
                    <a:cubicBezTo>
                      <a:pt x="159512" y="136398"/>
                      <a:pt x="174117" y="139192"/>
                      <a:pt x="189738" y="144653"/>
                    </a:cubicBezTo>
                    <a:cubicBezTo>
                      <a:pt x="205486" y="150241"/>
                      <a:pt x="220091" y="157480"/>
                      <a:pt x="233680" y="166370"/>
                    </a:cubicBezTo>
                    <a:lnTo>
                      <a:pt x="233680" y="6604"/>
                    </a:lnTo>
                    <a:lnTo>
                      <a:pt x="298831" y="0"/>
                    </a:lnTo>
                    <a:close/>
                    <a:moveTo>
                      <a:pt x="157607" y="191135"/>
                    </a:moveTo>
                    <a:cubicBezTo>
                      <a:pt x="123825" y="191135"/>
                      <a:pt x="100203" y="202946"/>
                      <a:pt x="86487" y="226441"/>
                    </a:cubicBezTo>
                    <a:cubicBezTo>
                      <a:pt x="72771" y="250063"/>
                      <a:pt x="66040" y="277241"/>
                      <a:pt x="66040" y="307975"/>
                    </a:cubicBezTo>
                    <a:cubicBezTo>
                      <a:pt x="66040" y="340487"/>
                      <a:pt x="72644" y="368173"/>
                      <a:pt x="85471" y="390906"/>
                    </a:cubicBezTo>
                    <a:cubicBezTo>
                      <a:pt x="98298" y="413639"/>
                      <a:pt x="122555" y="424942"/>
                      <a:pt x="157353" y="424942"/>
                    </a:cubicBezTo>
                    <a:cubicBezTo>
                      <a:pt x="169418" y="424942"/>
                      <a:pt x="182245" y="422148"/>
                      <a:pt x="195326" y="416688"/>
                    </a:cubicBezTo>
                    <a:cubicBezTo>
                      <a:pt x="208407" y="411227"/>
                      <a:pt x="221361" y="403352"/>
                      <a:pt x="233299" y="393573"/>
                    </a:cubicBezTo>
                    <a:lnTo>
                      <a:pt x="233299" y="222377"/>
                    </a:lnTo>
                    <a:cubicBezTo>
                      <a:pt x="221361" y="212598"/>
                      <a:pt x="208407" y="204851"/>
                      <a:pt x="195326" y="199263"/>
                    </a:cubicBezTo>
                    <a:cubicBezTo>
                      <a:pt x="181991" y="193675"/>
                      <a:pt x="169545" y="191008"/>
                      <a:pt x="157353" y="19100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6476409" y="462659"/>
              <a:ext cx="2014596" cy="1068144"/>
              <a:chOff x="0" y="0"/>
              <a:chExt cx="1732470" cy="91856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63500" y="63500"/>
                <a:ext cx="707769" cy="791591"/>
              </a:xfrm>
              <a:custGeom>
                <a:avLst/>
                <a:gdLst/>
                <a:ahLst/>
                <a:cxnLst/>
                <a:rect l="l" t="t" r="r" b="b"/>
                <a:pathLst>
                  <a:path w="707769" h="791591">
                    <a:moveTo>
                      <a:pt x="582674" y="791591"/>
                    </a:moveTo>
                    <a:lnTo>
                      <a:pt x="458469" y="791591"/>
                    </a:lnTo>
                    <a:lnTo>
                      <a:pt x="356234" y="248793"/>
                    </a:lnTo>
                    <a:lnTo>
                      <a:pt x="253872" y="791591"/>
                    </a:lnTo>
                    <a:lnTo>
                      <a:pt x="125095" y="791591"/>
                    </a:lnTo>
                    <a:lnTo>
                      <a:pt x="0" y="0"/>
                    </a:lnTo>
                    <a:lnTo>
                      <a:pt x="129667" y="0"/>
                    </a:lnTo>
                    <a:lnTo>
                      <a:pt x="195579" y="565531"/>
                    </a:lnTo>
                    <a:lnTo>
                      <a:pt x="298195" y="0"/>
                    </a:lnTo>
                    <a:lnTo>
                      <a:pt x="416559" y="0"/>
                    </a:lnTo>
                    <a:lnTo>
                      <a:pt x="518921" y="565531"/>
                    </a:lnTo>
                    <a:lnTo>
                      <a:pt x="584960" y="0"/>
                    </a:lnTo>
                    <a:lnTo>
                      <a:pt x="707769" y="0"/>
                    </a:lnTo>
                    <a:lnTo>
                      <a:pt x="582674" y="7915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769237" y="63754"/>
                <a:ext cx="464438" cy="791337"/>
              </a:xfrm>
              <a:custGeom>
                <a:avLst/>
                <a:gdLst/>
                <a:ahLst/>
                <a:cxnLst/>
                <a:rect l="l" t="t" r="r" b="b"/>
                <a:pathLst>
                  <a:path w="464438" h="791337">
                    <a:moveTo>
                      <a:pt x="301624" y="614934"/>
                    </a:moveTo>
                    <a:lnTo>
                      <a:pt x="155956" y="614934"/>
                    </a:lnTo>
                    <a:lnTo>
                      <a:pt x="127635" y="791337"/>
                    </a:lnTo>
                    <a:lnTo>
                      <a:pt x="0" y="791337"/>
                    </a:lnTo>
                    <a:lnTo>
                      <a:pt x="148082" y="0"/>
                    </a:lnTo>
                    <a:lnTo>
                      <a:pt x="314324" y="0"/>
                    </a:lnTo>
                    <a:lnTo>
                      <a:pt x="464438" y="791337"/>
                    </a:lnTo>
                    <a:lnTo>
                      <a:pt x="330199" y="791337"/>
                    </a:lnTo>
                    <a:lnTo>
                      <a:pt x="301751" y="614934"/>
                    </a:lnTo>
                    <a:close/>
                    <a:moveTo>
                      <a:pt x="284606" y="506349"/>
                    </a:moveTo>
                    <a:lnTo>
                      <a:pt x="228853" y="154686"/>
                    </a:lnTo>
                    <a:lnTo>
                      <a:pt x="172847" y="506349"/>
                    </a:lnTo>
                    <a:lnTo>
                      <a:pt x="284479" y="50634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1215895" y="63500"/>
                <a:ext cx="453135" cy="791591"/>
              </a:xfrm>
              <a:custGeom>
                <a:avLst/>
                <a:gdLst/>
                <a:ahLst/>
                <a:cxnLst/>
                <a:rect l="l" t="t" r="r" b="b"/>
                <a:pathLst>
                  <a:path w="453135" h="791591">
                    <a:moveTo>
                      <a:pt x="292734" y="791591"/>
                    </a:moveTo>
                    <a:lnTo>
                      <a:pt x="160655" y="791591"/>
                    </a:lnTo>
                    <a:lnTo>
                      <a:pt x="160655" y="510032"/>
                    </a:lnTo>
                    <a:lnTo>
                      <a:pt x="0" y="0"/>
                    </a:lnTo>
                    <a:lnTo>
                      <a:pt x="139065" y="0"/>
                    </a:lnTo>
                    <a:lnTo>
                      <a:pt x="227837" y="367538"/>
                    </a:lnTo>
                    <a:lnTo>
                      <a:pt x="316610" y="0"/>
                    </a:lnTo>
                    <a:lnTo>
                      <a:pt x="453135" y="0"/>
                    </a:lnTo>
                    <a:lnTo>
                      <a:pt x="292734" y="510032"/>
                    </a:lnTo>
                    <a:lnTo>
                      <a:pt x="292734" y="7915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16636" y="2589333"/>
            <a:ext cx="2806240" cy="1331860"/>
            <a:chOff x="0" y="0"/>
            <a:chExt cx="3095485" cy="1469136"/>
          </a:xfrm>
        </p:grpSpPr>
        <p:sp>
          <p:nvSpPr>
            <p:cNvPr id="4" name="Freeform 4"/>
            <p:cNvSpPr/>
            <p:nvPr/>
          </p:nvSpPr>
          <p:spPr>
            <a:xfrm>
              <a:off x="63500" y="63500"/>
              <a:ext cx="2968497" cy="1324989"/>
            </a:xfrm>
            <a:custGeom>
              <a:avLst/>
              <a:gdLst/>
              <a:ahLst/>
              <a:cxnLst/>
              <a:rect l="l" t="t" r="r" b="b"/>
              <a:pathLst>
                <a:path w="2968497" h="1324989">
                  <a:moveTo>
                    <a:pt x="2968497" y="1324735"/>
                  </a:moveTo>
                  <a:cubicBezTo>
                    <a:pt x="2968497" y="1324735"/>
                    <a:pt x="2968370" y="1324608"/>
                    <a:pt x="2968243" y="1324481"/>
                  </a:cubicBezTo>
                  <a:cubicBezTo>
                    <a:pt x="2827019" y="1154809"/>
                    <a:pt x="2823717" y="649985"/>
                    <a:pt x="2823717" y="649985"/>
                  </a:cubicBezTo>
                  <a:cubicBezTo>
                    <a:pt x="2823590" y="291083"/>
                    <a:pt x="2521076" y="0"/>
                    <a:pt x="2147696" y="0"/>
                  </a:cubicBezTo>
                  <a:lnTo>
                    <a:pt x="675894" y="0"/>
                  </a:lnTo>
                  <a:cubicBezTo>
                    <a:pt x="302641" y="0"/>
                    <a:pt x="0" y="271144"/>
                    <a:pt x="0" y="605535"/>
                  </a:cubicBezTo>
                  <a:lnTo>
                    <a:pt x="0" y="644651"/>
                  </a:lnTo>
                  <a:cubicBezTo>
                    <a:pt x="0" y="876680"/>
                    <a:pt x="145796" y="1078101"/>
                    <a:pt x="359791" y="1179828"/>
                  </a:cubicBezTo>
                  <a:cubicBezTo>
                    <a:pt x="454152" y="1224659"/>
                    <a:pt x="561721" y="1250186"/>
                    <a:pt x="675894" y="1250186"/>
                  </a:cubicBezTo>
                  <a:lnTo>
                    <a:pt x="2017267" y="1250186"/>
                  </a:lnTo>
                  <a:cubicBezTo>
                    <a:pt x="2179319" y="1250186"/>
                    <a:pt x="2328036" y="1199132"/>
                    <a:pt x="2444495" y="1113915"/>
                  </a:cubicBezTo>
                  <a:cubicBezTo>
                    <a:pt x="2445638" y="1114804"/>
                    <a:pt x="2446781" y="1115693"/>
                    <a:pt x="2447924" y="1116582"/>
                  </a:cubicBezTo>
                  <a:cubicBezTo>
                    <a:pt x="2459735" y="1125980"/>
                    <a:pt x="2471546" y="1134616"/>
                    <a:pt x="2483357" y="1142744"/>
                  </a:cubicBezTo>
                  <a:cubicBezTo>
                    <a:pt x="2557906" y="1193163"/>
                    <a:pt x="2631439" y="1217547"/>
                    <a:pt x="2692272" y="1228723"/>
                  </a:cubicBezTo>
                  <a:cubicBezTo>
                    <a:pt x="2835655" y="1301875"/>
                    <a:pt x="2965449" y="1324608"/>
                    <a:pt x="2968243" y="1324989"/>
                  </a:cubicBezTo>
                  <a:cubicBezTo>
                    <a:pt x="2968243" y="1324989"/>
                    <a:pt x="2968370" y="1324989"/>
                    <a:pt x="2968370" y="1324989"/>
                  </a:cubicBezTo>
                  <a:close/>
                </a:path>
              </a:pathLst>
            </a:custGeom>
            <a:solidFill>
              <a:srgbClr val="FAD43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0" y="63500"/>
              <a:ext cx="2968497" cy="1342134"/>
            </a:xfrm>
            <a:custGeom>
              <a:avLst/>
              <a:gdLst/>
              <a:ahLst/>
              <a:cxnLst/>
              <a:rect l="l" t="t" r="r" b="b"/>
              <a:pathLst>
                <a:path w="2968497" h="1342134">
                  <a:moveTo>
                    <a:pt x="675894" y="0"/>
                  </a:moveTo>
                  <a:cubicBezTo>
                    <a:pt x="302641" y="0"/>
                    <a:pt x="0" y="271144"/>
                    <a:pt x="0" y="605535"/>
                  </a:cubicBezTo>
                  <a:lnTo>
                    <a:pt x="0" y="644651"/>
                  </a:lnTo>
                  <a:cubicBezTo>
                    <a:pt x="0" y="772667"/>
                    <a:pt x="44450" y="891285"/>
                    <a:pt x="120142" y="989075"/>
                  </a:cubicBezTo>
                  <a:cubicBezTo>
                    <a:pt x="226822" y="1197100"/>
                    <a:pt x="461264" y="1341753"/>
                    <a:pt x="733552" y="1342134"/>
                  </a:cubicBezTo>
                  <a:lnTo>
                    <a:pt x="803783" y="1342134"/>
                  </a:lnTo>
                  <a:lnTo>
                    <a:pt x="2122296" y="1342134"/>
                  </a:lnTo>
                  <a:lnTo>
                    <a:pt x="2076449" y="1342134"/>
                  </a:lnTo>
                  <a:cubicBezTo>
                    <a:pt x="2238247" y="1342007"/>
                    <a:pt x="2386710" y="1290953"/>
                    <a:pt x="2503042" y="1205863"/>
                  </a:cubicBezTo>
                  <a:cubicBezTo>
                    <a:pt x="2634360" y="1311654"/>
                    <a:pt x="2803524" y="1328418"/>
                    <a:pt x="2897504" y="1328418"/>
                  </a:cubicBezTo>
                  <a:cubicBezTo>
                    <a:pt x="2941065" y="1328418"/>
                    <a:pt x="2968497" y="1324862"/>
                    <a:pt x="2968497" y="1324862"/>
                  </a:cubicBezTo>
                  <a:cubicBezTo>
                    <a:pt x="2921126" y="1272157"/>
                    <a:pt x="2877438" y="1264156"/>
                    <a:pt x="2835909" y="1231517"/>
                  </a:cubicBezTo>
                  <a:lnTo>
                    <a:pt x="2836036" y="1231517"/>
                  </a:lnTo>
                  <a:cubicBezTo>
                    <a:pt x="2696590" y="1071497"/>
                    <a:pt x="2693288" y="605535"/>
                    <a:pt x="2693288" y="605535"/>
                  </a:cubicBezTo>
                  <a:cubicBezTo>
                    <a:pt x="2693161" y="271144"/>
                    <a:pt x="2390520" y="0"/>
                    <a:pt x="2017267" y="0"/>
                  </a:cubicBezTo>
                  <a:close/>
                </a:path>
              </a:pathLst>
            </a:custGeom>
            <a:solidFill>
              <a:srgbClr val="ABCFE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377312" y="802844"/>
              <a:ext cx="654685" cy="588974"/>
            </a:xfrm>
            <a:custGeom>
              <a:avLst/>
              <a:gdLst/>
              <a:ahLst/>
              <a:cxnLst/>
              <a:rect l="l" t="t" r="r" b="b"/>
              <a:pathLst>
                <a:path w="654685" h="588974">
                  <a:moveTo>
                    <a:pt x="654685" y="585391"/>
                  </a:moveTo>
                  <a:cubicBezTo>
                    <a:pt x="540004" y="457502"/>
                    <a:pt x="446405" y="592884"/>
                    <a:pt x="353949" y="2970"/>
                  </a:cubicBezTo>
                  <a:cubicBezTo>
                    <a:pt x="349504" y="-25478"/>
                    <a:pt x="0" y="159814"/>
                    <a:pt x="0" y="159814"/>
                  </a:cubicBezTo>
                  <a:lnTo>
                    <a:pt x="189230" y="466392"/>
                  </a:lnTo>
                  <a:cubicBezTo>
                    <a:pt x="381381" y="621205"/>
                    <a:pt x="654685" y="585391"/>
                    <a:pt x="654685" y="585391"/>
                  </a:cubicBezTo>
                </a:path>
              </a:pathLst>
            </a:custGeom>
            <a:solidFill>
              <a:srgbClr val="FD372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500" y="63500"/>
              <a:ext cx="2838068" cy="1250186"/>
            </a:xfrm>
            <a:custGeom>
              <a:avLst/>
              <a:gdLst/>
              <a:ahLst/>
              <a:cxnLst/>
              <a:rect l="l" t="t" r="r" b="b"/>
              <a:pathLst>
                <a:path w="2838068" h="1250186">
                  <a:moveTo>
                    <a:pt x="2838068" y="1233930"/>
                  </a:moveTo>
                  <a:cubicBezTo>
                    <a:pt x="2696590" y="1076196"/>
                    <a:pt x="2693288" y="605535"/>
                    <a:pt x="2693288" y="605535"/>
                  </a:cubicBezTo>
                  <a:cubicBezTo>
                    <a:pt x="2693161" y="271144"/>
                    <a:pt x="2390520" y="0"/>
                    <a:pt x="2017267" y="0"/>
                  </a:cubicBezTo>
                  <a:lnTo>
                    <a:pt x="675894" y="0"/>
                  </a:lnTo>
                  <a:cubicBezTo>
                    <a:pt x="302641" y="0"/>
                    <a:pt x="0" y="271144"/>
                    <a:pt x="0" y="605535"/>
                  </a:cubicBezTo>
                  <a:lnTo>
                    <a:pt x="0" y="644651"/>
                  </a:lnTo>
                  <a:cubicBezTo>
                    <a:pt x="0" y="979042"/>
                    <a:pt x="302641" y="1250186"/>
                    <a:pt x="675894" y="1250186"/>
                  </a:cubicBezTo>
                  <a:lnTo>
                    <a:pt x="2017268" y="1250186"/>
                  </a:lnTo>
                  <a:cubicBezTo>
                    <a:pt x="2179319" y="1250186"/>
                    <a:pt x="2328036" y="1199132"/>
                    <a:pt x="2444495" y="1113915"/>
                  </a:cubicBezTo>
                  <a:cubicBezTo>
                    <a:pt x="2636646" y="1268728"/>
                    <a:pt x="2837941" y="1234057"/>
                    <a:pt x="2837941" y="1234057"/>
                  </a:cubicBezTo>
                </a:path>
              </a:pathLst>
            </a:custGeom>
            <a:solidFill>
              <a:srgbClr val="0044B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54939" y="411479"/>
              <a:ext cx="462153" cy="551306"/>
            </a:xfrm>
            <a:custGeom>
              <a:avLst/>
              <a:gdLst/>
              <a:ahLst/>
              <a:cxnLst/>
              <a:rect l="l" t="t" r="r" b="b"/>
              <a:pathLst>
                <a:path w="462153" h="551306">
                  <a:moveTo>
                    <a:pt x="213487" y="0"/>
                  </a:moveTo>
                  <a:cubicBezTo>
                    <a:pt x="294894" y="0"/>
                    <a:pt x="351663" y="17907"/>
                    <a:pt x="383540" y="53848"/>
                  </a:cubicBezTo>
                  <a:cubicBezTo>
                    <a:pt x="415417" y="89789"/>
                    <a:pt x="431419" y="129286"/>
                    <a:pt x="431419" y="172339"/>
                  </a:cubicBezTo>
                  <a:cubicBezTo>
                    <a:pt x="431419" y="210439"/>
                    <a:pt x="419608" y="245364"/>
                    <a:pt x="395859" y="277114"/>
                  </a:cubicBezTo>
                  <a:cubicBezTo>
                    <a:pt x="372110" y="308864"/>
                    <a:pt x="334391" y="343789"/>
                    <a:pt x="282702" y="381889"/>
                  </a:cubicBezTo>
                  <a:lnTo>
                    <a:pt x="181737" y="457073"/>
                  </a:lnTo>
                  <a:lnTo>
                    <a:pt x="444119" y="457073"/>
                  </a:lnTo>
                  <a:lnTo>
                    <a:pt x="462153" y="551307"/>
                  </a:lnTo>
                  <a:lnTo>
                    <a:pt x="0" y="551307"/>
                  </a:lnTo>
                  <a:lnTo>
                    <a:pt x="0" y="468376"/>
                  </a:lnTo>
                  <a:lnTo>
                    <a:pt x="208280" y="304673"/>
                  </a:lnTo>
                  <a:cubicBezTo>
                    <a:pt x="247904" y="273558"/>
                    <a:pt x="274320" y="248666"/>
                    <a:pt x="287401" y="229997"/>
                  </a:cubicBezTo>
                  <a:cubicBezTo>
                    <a:pt x="300482" y="211328"/>
                    <a:pt x="307467" y="192024"/>
                    <a:pt x="308102" y="172339"/>
                  </a:cubicBezTo>
                  <a:cubicBezTo>
                    <a:pt x="308102" y="152019"/>
                    <a:pt x="299593" y="134874"/>
                    <a:pt x="282575" y="120904"/>
                  </a:cubicBezTo>
                  <a:cubicBezTo>
                    <a:pt x="265557" y="106934"/>
                    <a:pt x="241808" y="99949"/>
                    <a:pt x="211328" y="99949"/>
                  </a:cubicBezTo>
                  <a:cubicBezTo>
                    <a:pt x="185039" y="99949"/>
                    <a:pt x="155067" y="108585"/>
                    <a:pt x="121031" y="125730"/>
                  </a:cubicBezTo>
                  <a:cubicBezTo>
                    <a:pt x="86995" y="142875"/>
                    <a:pt x="68961" y="151765"/>
                    <a:pt x="66802" y="152400"/>
                  </a:cubicBezTo>
                  <a:lnTo>
                    <a:pt x="7366" y="68580"/>
                  </a:lnTo>
                  <a:cubicBezTo>
                    <a:pt x="27178" y="54610"/>
                    <a:pt x="54102" y="39624"/>
                    <a:pt x="88138" y="23876"/>
                  </a:cubicBezTo>
                  <a:cubicBezTo>
                    <a:pt x="122174" y="8128"/>
                    <a:pt x="163957" y="0"/>
                    <a:pt x="213614" y="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45108" y="423925"/>
              <a:ext cx="351917" cy="538860"/>
            </a:xfrm>
            <a:custGeom>
              <a:avLst/>
              <a:gdLst/>
              <a:ahLst/>
              <a:cxnLst/>
              <a:rect l="l" t="t" r="r" b="b"/>
              <a:pathLst>
                <a:path w="351917" h="538860">
                  <a:moveTo>
                    <a:pt x="4318" y="453136"/>
                  </a:moveTo>
                  <a:lnTo>
                    <a:pt x="120142" y="453136"/>
                  </a:lnTo>
                  <a:lnTo>
                    <a:pt x="120142" y="141732"/>
                  </a:lnTo>
                  <a:lnTo>
                    <a:pt x="64897" y="170307"/>
                  </a:lnTo>
                  <a:lnTo>
                    <a:pt x="0" y="86614"/>
                  </a:lnTo>
                  <a:lnTo>
                    <a:pt x="165862" y="0"/>
                  </a:lnTo>
                  <a:lnTo>
                    <a:pt x="258317" y="0"/>
                  </a:lnTo>
                  <a:lnTo>
                    <a:pt x="258317" y="453263"/>
                  </a:lnTo>
                  <a:lnTo>
                    <a:pt x="340232" y="453263"/>
                  </a:lnTo>
                  <a:lnTo>
                    <a:pt x="351917" y="538861"/>
                  </a:lnTo>
                  <a:lnTo>
                    <a:pt x="14859" y="538861"/>
                  </a:lnTo>
                  <a:lnTo>
                    <a:pt x="4191" y="4532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750949" y="423925"/>
              <a:ext cx="351663" cy="538733"/>
            </a:xfrm>
            <a:custGeom>
              <a:avLst/>
              <a:gdLst/>
              <a:ahLst/>
              <a:cxnLst/>
              <a:rect l="l" t="t" r="r" b="b"/>
              <a:pathLst>
                <a:path w="351663" h="538733">
                  <a:moveTo>
                    <a:pt x="4318" y="453136"/>
                  </a:moveTo>
                  <a:lnTo>
                    <a:pt x="120141" y="453136"/>
                  </a:lnTo>
                  <a:lnTo>
                    <a:pt x="120141" y="141732"/>
                  </a:lnTo>
                  <a:lnTo>
                    <a:pt x="64897" y="170307"/>
                  </a:lnTo>
                  <a:lnTo>
                    <a:pt x="0" y="86614"/>
                  </a:lnTo>
                  <a:lnTo>
                    <a:pt x="165735" y="0"/>
                  </a:lnTo>
                  <a:lnTo>
                    <a:pt x="258191" y="0"/>
                  </a:lnTo>
                  <a:lnTo>
                    <a:pt x="258191" y="453136"/>
                  </a:lnTo>
                  <a:lnTo>
                    <a:pt x="339979" y="453136"/>
                  </a:lnTo>
                  <a:lnTo>
                    <a:pt x="351663" y="538733"/>
                  </a:lnTo>
                  <a:lnTo>
                    <a:pt x="14985" y="538733"/>
                  </a:lnTo>
                  <a:lnTo>
                    <a:pt x="4318" y="4531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550091" y="2581735"/>
            <a:ext cx="2193286" cy="1347058"/>
            <a:chOff x="0" y="0"/>
            <a:chExt cx="3225800" cy="198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25800" cy="1981200"/>
            </a:xfrm>
            <a:custGeom>
              <a:avLst/>
              <a:gdLst/>
              <a:ahLst/>
              <a:cxnLst/>
              <a:rect l="l" t="t" r="r" b="b"/>
              <a:pathLst>
                <a:path w="3225800" h="1981200">
                  <a:moveTo>
                    <a:pt x="0" y="0"/>
                  </a:moveTo>
                  <a:lnTo>
                    <a:pt x="3225800" y="0"/>
                  </a:lnTo>
                  <a:lnTo>
                    <a:pt x="3225800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627605" y="5932367"/>
            <a:ext cx="2909990" cy="1407502"/>
            <a:chOff x="0" y="0"/>
            <a:chExt cx="4279900" cy="2070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9900" cy="2070100"/>
            </a:xfrm>
            <a:custGeom>
              <a:avLst/>
              <a:gdLst/>
              <a:ahLst/>
              <a:cxnLst/>
              <a:rect l="l" t="t" r="r" b="b"/>
              <a:pathLst>
                <a:path w="4279900" h="2070100">
                  <a:moveTo>
                    <a:pt x="0" y="0"/>
                  </a:moveTo>
                  <a:lnTo>
                    <a:pt x="4279900" y="0"/>
                  </a:lnTo>
                  <a:lnTo>
                    <a:pt x="4279900" y="2070100"/>
                  </a:lnTo>
                  <a:lnTo>
                    <a:pt x="0" y="2070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623337" y="3834702"/>
            <a:ext cx="1828514" cy="2191754"/>
            <a:chOff x="0" y="0"/>
            <a:chExt cx="1885950" cy="2260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85950" cy="2260600"/>
            </a:xfrm>
            <a:custGeom>
              <a:avLst/>
              <a:gdLst/>
              <a:ahLst/>
              <a:cxnLst/>
              <a:rect l="l" t="t" r="r" b="b"/>
              <a:pathLst>
                <a:path w="1885950" h="2260600">
                  <a:moveTo>
                    <a:pt x="0" y="0"/>
                  </a:moveTo>
                  <a:lnTo>
                    <a:pt x="1885950" y="0"/>
                  </a:lnTo>
                  <a:lnTo>
                    <a:pt x="1885950" y="2260600"/>
                  </a:lnTo>
                  <a:lnTo>
                    <a:pt x="0" y="2260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124" r="-2912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7574357" y="4253409"/>
            <a:ext cx="5321765" cy="1354341"/>
            <a:chOff x="0" y="0"/>
            <a:chExt cx="4241800" cy="1079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1800" cy="1079500"/>
            </a:xfrm>
            <a:custGeom>
              <a:avLst/>
              <a:gdLst/>
              <a:ahLst/>
              <a:cxnLst/>
              <a:rect l="l" t="t" r="r" b="b"/>
              <a:pathLst>
                <a:path w="4241800" h="1079500">
                  <a:moveTo>
                    <a:pt x="0" y="0"/>
                  </a:moveTo>
                  <a:lnTo>
                    <a:pt x="4241800" y="0"/>
                  </a:lnTo>
                  <a:lnTo>
                    <a:pt x="4241800" y="1079500"/>
                  </a:lnTo>
                  <a:lnTo>
                    <a:pt x="0" y="1079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7461916" y="6199429"/>
            <a:ext cx="3186309" cy="569909"/>
            <a:chOff x="0" y="0"/>
            <a:chExt cx="4686300" cy="838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686300" cy="838200"/>
            </a:xfrm>
            <a:custGeom>
              <a:avLst/>
              <a:gdLst/>
              <a:ahLst/>
              <a:cxnLst/>
              <a:rect l="l" t="t" r="r" b="b"/>
              <a:pathLst>
                <a:path w="4686300" h="838200">
                  <a:moveTo>
                    <a:pt x="0" y="0"/>
                  </a:moveTo>
                  <a:lnTo>
                    <a:pt x="4686300" y="0"/>
                  </a:lnTo>
                  <a:lnTo>
                    <a:pt x="468630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2836139" y="7531018"/>
            <a:ext cx="1226168" cy="1442042"/>
            <a:chOff x="0" y="0"/>
            <a:chExt cx="1803400" cy="21209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3400" cy="2120900"/>
            </a:xfrm>
            <a:custGeom>
              <a:avLst/>
              <a:gdLst/>
              <a:ahLst/>
              <a:cxnLst/>
              <a:rect l="l" t="t" r="r" b="b"/>
              <a:pathLst>
                <a:path w="1803400" h="2120900">
                  <a:moveTo>
                    <a:pt x="0" y="0"/>
                  </a:moveTo>
                  <a:lnTo>
                    <a:pt x="1803400" y="0"/>
                  </a:lnTo>
                  <a:lnTo>
                    <a:pt x="1803400" y="2120900"/>
                  </a:lnTo>
                  <a:lnTo>
                    <a:pt x="0" y="212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4789522" y="7643273"/>
            <a:ext cx="1998003" cy="1217533"/>
            <a:chOff x="0" y="0"/>
            <a:chExt cx="1625600" cy="990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25600" cy="990600"/>
            </a:xfrm>
            <a:custGeom>
              <a:avLst/>
              <a:gdLst/>
              <a:ahLst/>
              <a:cxnLst/>
              <a:rect l="l" t="t" r="r" b="b"/>
              <a:pathLst>
                <a:path w="1625600" h="990600">
                  <a:moveTo>
                    <a:pt x="0" y="0"/>
                  </a:moveTo>
                  <a:lnTo>
                    <a:pt x="1625600" y="0"/>
                  </a:lnTo>
                  <a:lnTo>
                    <a:pt x="1625600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836139" y="6026457"/>
            <a:ext cx="3898562" cy="915853"/>
            <a:chOff x="0" y="0"/>
            <a:chExt cx="4000500" cy="939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00500" cy="939800"/>
            </a:xfrm>
            <a:custGeom>
              <a:avLst/>
              <a:gdLst/>
              <a:ahLst/>
              <a:cxnLst/>
              <a:rect l="l" t="t" r="r" b="b"/>
              <a:pathLst>
                <a:path w="4000500" h="939800">
                  <a:moveTo>
                    <a:pt x="0" y="0"/>
                  </a:moveTo>
                  <a:lnTo>
                    <a:pt x="4000500" y="0"/>
                  </a:lnTo>
                  <a:lnTo>
                    <a:pt x="4000500" y="939800"/>
                  </a:lnTo>
                  <a:lnTo>
                    <a:pt x="0" y="93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836139" y="4397325"/>
            <a:ext cx="4011003" cy="1066510"/>
            <a:chOff x="0" y="0"/>
            <a:chExt cx="4394200" cy="116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394200" cy="1168400"/>
            </a:xfrm>
            <a:custGeom>
              <a:avLst/>
              <a:gdLst/>
              <a:ahLst/>
              <a:cxnLst/>
              <a:rect l="l" t="t" r="r" b="b"/>
              <a:pathLst>
                <a:path w="4394200" h="1168400">
                  <a:moveTo>
                    <a:pt x="0" y="0"/>
                  </a:moveTo>
                  <a:lnTo>
                    <a:pt x="4394200" y="0"/>
                  </a:lnTo>
                  <a:lnTo>
                    <a:pt x="43942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7514739" y="7245779"/>
            <a:ext cx="3289929" cy="2012521"/>
            <a:chOff x="0" y="0"/>
            <a:chExt cx="3467100" cy="21209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67100" cy="2120900"/>
            </a:xfrm>
            <a:custGeom>
              <a:avLst/>
              <a:gdLst/>
              <a:ahLst/>
              <a:cxnLst/>
              <a:rect l="l" t="t" r="r" b="b"/>
              <a:pathLst>
                <a:path w="3467100" h="2120900">
                  <a:moveTo>
                    <a:pt x="0" y="0"/>
                  </a:moveTo>
                  <a:lnTo>
                    <a:pt x="3467100" y="0"/>
                  </a:lnTo>
                  <a:lnTo>
                    <a:pt x="3467100" y="2120900"/>
                  </a:lnTo>
                  <a:lnTo>
                    <a:pt x="0" y="212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531884" y="7822449"/>
            <a:ext cx="2988982" cy="859181"/>
            <a:chOff x="0" y="0"/>
            <a:chExt cx="3136900" cy="9017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136900" cy="901700"/>
            </a:xfrm>
            <a:custGeom>
              <a:avLst/>
              <a:gdLst/>
              <a:ahLst/>
              <a:cxnLst/>
              <a:rect l="l" t="t" r="r" b="b"/>
              <a:pathLst>
                <a:path w="3136900" h="901700">
                  <a:moveTo>
                    <a:pt x="0" y="0"/>
                  </a:moveTo>
                  <a:lnTo>
                    <a:pt x="3136900" y="0"/>
                  </a:lnTo>
                  <a:lnTo>
                    <a:pt x="3136900" y="901700"/>
                  </a:lnTo>
                  <a:lnTo>
                    <a:pt x="0" y="901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3" name="Freeform 33"/>
          <p:cNvSpPr/>
          <p:nvPr/>
        </p:nvSpPr>
        <p:spPr>
          <a:xfrm>
            <a:off x="2836139" y="2673516"/>
            <a:ext cx="3453282" cy="1163495"/>
          </a:xfrm>
          <a:custGeom>
            <a:avLst/>
            <a:gdLst/>
            <a:ahLst/>
            <a:cxnLst/>
            <a:rect l="l" t="t" r="r" b="b"/>
            <a:pathLst>
              <a:path w="3453282" h="1163495">
                <a:moveTo>
                  <a:pt x="0" y="0"/>
                </a:moveTo>
                <a:lnTo>
                  <a:pt x="3453282" y="0"/>
                </a:lnTo>
                <a:lnTo>
                  <a:pt x="3453282" y="1163495"/>
                </a:lnTo>
                <a:lnTo>
                  <a:pt x="0" y="11634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028699" y="815530"/>
            <a:ext cx="10503185" cy="121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90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COMMUNITY SERVICES </a:t>
            </a:r>
          </a:p>
        </p:txBody>
      </p:sp>
      <p:sp>
        <p:nvSpPr>
          <p:cNvPr id="35" name="Freeform 35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735780"/>
            <a:ext cx="7486393" cy="470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3"/>
              </a:lnSpc>
            </a:pPr>
            <a:r>
              <a:rPr lang="en-US" sz="3227" b="1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Programs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211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ADRC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Family Caregivers Alliance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After Hours Protective Services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Benefits Enrollment Center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SNAP Outreach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Medicare &amp; Medicaid Enrollment </a:t>
            </a:r>
          </a:p>
          <a:p>
            <a:pPr marL="696817" lvl="1" indent="-348409" algn="l">
              <a:lnSpc>
                <a:spcPts val="4163"/>
              </a:lnSpc>
              <a:buFont typeface="Arial"/>
              <a:buChar char="•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HealthSource Navigator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9877" y="-207112"/>
            <a:ext cx="167126" cy="154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47"/>
              </a:lnSpc>
            </a:pPr>
            <a:r>
              <a:rPr lang="en-US" sz="7207">
                <a:solidFill>
                  <a:srgbClr val="FFFFFF"/>
                </a:solidFill>
                <a:latin typeface="Heading Now 11-18"/>
                <a:ea typeface="Heading Now 11-18"/>
                <a:cs typeface="Heading Now 11-18"/>
                <a:sym typeface="Heading Now 11-18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15082" y="2735780"/>
            <a:ext cx="11217068" cy="574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3"/>
              </a:lnSpc>
            </a:pPr>
            <a:r>
              <a:rPr lang="en-US" sz="3227" b="1" spc="22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Services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 spc="22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Call Center Services </a:t>
            </a:r>
          </a:p>
          <a:p>
            <a:pPr marL="696817" lvl="1" indent="-348408" algn="l">
              <a:lnSpc>
                <a:spcPts val="4163"/>
              </a:lnSpc>
              <a:buFont typeface="Arial"/>
              <a:buChar char="•"/>
            </a:pPr>
            <a:r>
              <a:rPr lang="en-US" sz="3227" spc="22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Off site Office Hours </a:t>
            </a:r>
          </a:p>
          <a:p>
            <a:pPr marL="696817" lvl="1" indent="-348409" algn="l">
              <a:lnSpc>
                <a:spcPts val="4163"/>
              </a:lnSpc>
              <a:buFont typeface="Arial"/>
              <a:buChar char="•"/>
            </a:pPr>
            <a:r>
              <a:rPr lang="en-US" sz="3227" spc="22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Walk-in Center </a:t>
            </a:r>
          </a:p>
          <a:p>
            <a:pPr marL="697357" lvl="1" indent="-348678" algn="l">
              <a:lnSpc>
                <a:spcPts val="4166"/>
              </a:lnSpc>
              <a:buFont typeface="Arial"/>
              <a:buChar char="•"/>
            </a:pPr>
            <a:r>
              <a:rPr lang="en-US" sz="3229" spc="25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Information &amp; Application Assistance</a:t>
            </a:r>
          </a:p>
          <a:p>
            <a:pPr marL="1393635" lvl="2" indent="-464545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Medicare </a:t>
            </a:r>
          </a:p>
          <a:p>
            <a:pPr marL="1393635" lvl="2" indent="-464545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Medicaid </a:t>
            </a:r>
          </a:p>
          <a:p>
            <a:pPr marL="1393635" lvl="2" indent="-464545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Long Term Services</a:t>
            </a:r>
          </a:p>
          <a:p>
            <a:pPr marL="1393635" lvl="2" indent="-464545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Home care</a:t>
            </a:r>
          </a:p>
          <a:p>
            <a:pPr marL="1393633" lvl="2" indent="-464544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Caregiver support</a:t>
            </a:r>
          </a:p>
          <a:p>
            <a:pPr marL="1393635" lvl="2" indent="-464545" algn="l">
              <a:lnSpc>
                <a:spcPts val="4163"/>
              </a:lnSpc>
              <a:buFont typeface="Arial"/>
              <a:buChar char="⚬"/>
            </a:pPr>
            <a:r>
              <a:rPr lang="en-US" sz="3227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Child Care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70833" y="9160888"/>
            <a:ext cx="74895" cy="58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3229" spc="2583">
                <a:solidFill>
                  <a:srgbClr val="000000"/>
                </a:solidFill>
                <a:latin typeface="Heading Now 11-18"/>
                <a:ea typeface="Heading Now 11-18"/>
                <a:cs typeface="Heading Now 11-18"/>
                <a:sym typeface="Heading Now 11-18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15530"/>
            <a:ext cx="9261177" cy="122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90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COMMUNITY SERVICES</a:t>
            </a:r>
          </a:p>
        </p:txBody>
      </p:sp>
      <p:sp>
        <p:nvSpPr>
          <p:cNvPr id="8" name="Freeform 8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381625"/>
            <a:ext cx="6371461" cy="3665333"/>
            <a:chOff x="0" y="0"/>
            <a:chExt cx="9559104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59104" cy="5499100"/>
            </a:xfrm>
            <a:custGeom>
              <a:avLst/>
              <a:gdLst/>
              <a:ahLst/>
              <a:cxnLst/>
              <a:rect l="l" t="t" r="r" b="b"/>
              <a:pathLst>
                <a:path w="9559104" h="5499100">
                  <a:moveTo>
                    <a:pt x="0" y="0"/>
                  </a:moveTo>
                  <a:lnTo>
                    <a:pt x="9559104" y="0"/>
                  </a:lnTo>
                  <a:lnTo>
                    <a:pt x="9559104" y="5499100"/>
                  </a:lnTo>
                  <a:lnTo>
                    <a:pt x="0" y="5499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507" t="-1157" b="-3562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460293" y="960968"/>
            <a:ext cx="7101945" cy="438150"/>
            <a:chOff x="0" y="0"/>
            <a:chExt cx="9469260" cy="584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69260" cy="584200"/>
            </a:xfrm>
            <a:custGeom>
              <a:avLst/>
              <a:gdLst/>
              <a:ahLst/>
              <a:cxnLst/>
              <a:rect l="l" t="t" r="r" b="b"/>
              <a:pathLst>
                <a:path w="9469260" h="584200">
                  <a:moveTo>
                    <a:pt x="0" y="0"/>
                  </a:moveTo>
                  <a:lnTo>
                    <a:pt x="9469260" y="0"/>
                  </a:lnTo>
                  <a:lnTo>
                    <a:pt x="9469260" y="584200"/>
                  </a:lnTo>
                  <a:lnTo>
                    <a:pt x="0" y="58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096" r="-1209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460293" y="1713443"/>
            <a:ext cx="2695575" cy="1181100"/>
            <a:chOff x="0" y="0"/>
            <a:chExt cx="3594100" cy="1574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94100" cy="1574800"/>
            </a:xfrm>
            <a:custGeom>
              <a:avLst/>
              <a:gdLst/>
              <a:ahLst/>
              <a:cxnLst/>
              <a:rect l="l" t="t" r="r" b="b"/>
              <a:pathLst>
                <a:path w="3594100" h="1574800">
                  <a:moveTo>
                    <a:pt x="0" y="0"/>
                  </a:moveTo>
                  <a:lnTo>
                    <a:pt x="3594100" y="0"/>
                  </a:lnTo>
                  <a:lnTo>
                    <a:pt x="3594100" y="1574800"/>
                  </a:lnTo>
                  <a:lnTo>
                    <a:pt x="0" y="157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127293" y="1637243"/>
            <a:ext cx="4572000" cy="2495550"/>
            <a:chOff x="0" y="0"/>
            <a:chExt cx="6096000" cy="3327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6000" cy="3327400"/>
            </a:xfrm>
            <a:custGeom>
              <a:avLst/>
              <a:gdLst/>
              <a:ahLst/>
              <a:cxnLst/>
              <a:rect l="l" t="t" r="r" b="b"/>
              <a:pathLst>
                <a:path w="6096000" h="3327400">
                  <a:moveTo>
                    <a:pt x="0" y="0"/>
                  </a:moveTo>
                  <a:lnTo>
                    <a:pt x="6096000" y="0"/>
                  </a:lnTo>
                  <a:lnTo>
                    <a:pt x="6096000" y="3327400"/>
                  </a:lnTo>
                  <a:lnTo>
                    <a:pt x="0" y="332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8334375" y="5381625"/>
            <a:ext cx="8924925" cy="3206342"/>
            <a:chOff x="0" y="0"/>
            <a:chExt cx="11899900" cy="42751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899900" cy="4275122"/>
            </a:xfrm>
            <a:custGeom>
              <a:avLst/>
              <a:gdLst/>
              <a:ahLst/>
              <a:cxnLst/>
              <a:rect l="l" t="t" r="r" b="b"/>
              <a:pathLst>
                <a:path w="11899900" h="4275122">
                  <a:moveTo>
                    <a:pt x="0" y="0"/>
                  </a:moveTo>
                  <a:lnTo>
                    <a:pt x="11899900" y="0"/>
                  </a:lnTo>
                  <a:lnTo>
                    <a:pt x="11899900" y="4275122"/>
                  </a:lnTo>
                  <a:lnTo>
                    <a:pt x="0" y="4275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2" r="-242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827618"/>
            <a:ext cx="9944100" cy="122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90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211 RESOURCES </a:t>
            </a:r>
            <a:endParaRPr lang="en-US" sz="7207" b="1" dirty="0">
              <a:solidFill>
                <a:srgbClr val="0044B5"/>
              </a:solidFill>
              <a:latin typeface="Antonio Bold"/>
              <a:ea typeface="Antonio Bold"/>
              <a:cs typeface="Antonio Bold"/>
              <a:sym typeface="Antoni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2081" y="2018077"/>
            <a:ext cx="6813194" cy="5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7"/>
              </a:lnSpc>
            </a:pPr>
            <a:r>
              <a:rPr lang="en-US" sz="2777" spc="11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9" tooltip="https://www.unitedwayri.org/get-help/2-1-1/"/>
              </a:rPr>
              <a:t>https://www.unitedwayri.org/get-help/2-1-1/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970743"/>
            <a:ext cx="9791974" cy="166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662" lvl="1" indent="-299831" algn="l">
              <a:lnSpc>
                <a:spcPts val="5257"/>
              </a:lnSpc>
              <a:buFont typeface="Arial"/>
              <a:buChar char="•"/>
            </a:pPr>
            <a:r>
              <a:rPr lang="en-US" sz="2777" spc="5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211 Assists with Child Care Resources &amp; Applications</a:t>
            </a:r>
          </a:p>
          <a:p>
            <a:pPr marL="599662" lvl="1" indent="-299831" algn="l">
              <a:lnSpc>
                <a:spcPts val="3149"/>
              </a:lnSpc>
              <a:buFont typeface="Arial"/>
              <a:buChar char="•"/>
            </a:pPr>
            <a:r>
              <a:rPr lang="en-US" sz="2777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Research the Website, Chat or Call for Resources </a:t>
            </a:r>
          </a:p>
          <a:p>
            <a:pPr marL="599662" lvl="1" indent="-299831" algn="l">
              <a:lnSpc>
                <a:spcPts val="5260"/>
              </a:lnSpc>
              <a:buFont typeface="Arial"/>
              <a:buChar char="•"/>
            </a:pPr>
            <a:r>
              <a:rPr lang="en-US" sz="2777" spc="8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Dial 211 or 1-800-367-2700</a:t>
            </a:r>
          </a:p>
        </p:txBody>
      </p:sp>
      <p:sp>
        <p:nvSpPr>
          <p:cNvPr id="17" name="Freeform 17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55035" y="7956635"/>
            <a:ext cx="5104265" cy="1093771"/>
            <a:chOff x="0" y="0"/>
            <a:chExt cx="6045200" cy="1295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45200" cy="1295400"/>
            </a:xfrm>
            <a:custGeom>
              <a:avLst/>
              <a:gdLst/>
              <a:ahLst/>
              <a:cxnLst/>
              <a:rect l="l" t="t" r="r" b="b"/>
              <a:pathLst>
                <a:path w="6045200" h="1295400">
                  <a:moveTo>
                    <a:pt x="0" y="0"/>
                  </a:moveTo>
                  <a:lnTo>
                    <a:pt x="6045200" y="0"/>
                  </a:lnTo>
                  <a:lnTo>
                    <a:pt x="6045200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029336"/>
            <a:ext cx="1042905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4"/>
              </a:lnSpc>
            </a:pPr>
            <a:endParaRPr lang="en-US" sz="3977" b="1" dirty="0">
              <a:solidFill>
                <a:srgbClr val="000000"/>
              </a:solidFill>
              <a:latin typeface="Palanquin Bold"/>
              <a:ea typeface="Palanquin Bold"/>
              <a:cs typeface="Palanquin Bold"/>
              <a:sym typeface="Palanquin Bold"/>
            </a:endParaRPr>
          </a:p>
          <a:p>
            <a:pPr algn="l">
              <a:lnSpc>
                <a:spcPts val="4804"/>
              </a:lnSpc>
            </a:pPr>
            <a:r>
              <a:rPr lang="en-US" sz="3977" b="1" dirty="0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Help Find Child Care to fit Specific Needs </a:t>
            </a:r>
          </a:p>
          <a:p>
            <a:pPr algn="l">
              <a:lnSpc>
                <a:spcPts val="4804"/>
              </a:lnSpc>
            </a:pPr>
            <a:r>
              <a:rPr lang="en-US" sz="3977" dirty="0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Phone at (401) 739-6100 or 1-855-398-7605 or by email at </a:t>
            </a:r>
            <a:r>
              <a:rPr lang="en-US" sz="3977" u="sng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5" tooltip="mailto:info@BrightStars.org?Subject=Child%20Care%20Assistance"/>
              </a:rPr>
              <a:t>info@BrightStars.org</a:t>
            </a:r>
            <a:r>
              <a:rPr lang="en-US" sz="3977" dirty="0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. Services are available in both English and Spanish.</a:t>
            </a:r>
          </a:p>
        </p:txBody>
      </p:sp>
      <p:sp>
        <p:nvSpPr>
          <p:cNvPr id="8" name="Freeform 8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69254"/>
            <a:ext cx="9715500" cy="122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90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CHOOSING CHILD CARE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320007"/>
            <a:ext cx="8835680" cy="84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2777" spc="2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6" tooltip="https://dhs.ri.gov/programs-and-services/child-care/child-care-assistance-program-ccap/choosing-child-care"/>
              </a:rPr>
              <a:t>https://dhs.ri.gov/programs-and-services/child-care/child-care-assistance-program- ccap/choosing-child-care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703829"/>
            <a:ext cx="7794307" cy="69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1"/>
              </a:lnSpc>
            </a:pPr>
            <a:r>
              <a:rPr lang="en-US" sz="3979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Partner: </a:t>
            </a:r>
            <a:r>
              <a:rPr lang="en-US" sz="3200" dirty="0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7" tooltip="http://www.brightstars.org/"/>
              </a:rPr>
              <a:t>http://www.brightstars.org/</a:t>
            </a:r>
            <a:r>
              <a:rPr lang="en-US" sz="3200" dirty="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7" tooltip="http://www.brightstars.org/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E2BFD-1C83-42C4-994E-227AA52E557F}"/>
              </a:ext>
            </a:extLst>
          </p:cNvPr>
          <p:cNvSpPr txBox="1"/>
          <p:nvPr/>
        </p:nvSpPr>
        <p:spPr>
          <a:xfrm>
            <a:off x="1143000" y="3162301"/>
            <a:ext cx="10762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8"/>
              </a:rPr>
              <a:t>https://earlylearningprograms.dhs.ri.gov/s/?language=en_US</a:t>
            </a:r>
            <a:r>
              <a:rPr lang="en-US" sz="32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EC761C-9905-469B-99A4-AFBA995F8F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800" y="3168313"/>
            <a:ext cx="7043169" cy="3663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563854"/>
            <a:ext cx="8975949" cy="1160506"/>
            <a:chOff x="0" y="0"/>
            <a:chExt cx="11099800" cy="1435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99800" cy="1435100"/>
            </a:xfrm>
            <a:custGeom>
              <a:avLst/>
              <a:gdLst/>
              <a:ahLst/>
              <a:cxnLst/>
              <a:rect l="l" t="t" r="r" b="b"/>
              <a:pathLst>
                <a:path w="11099800" h="1435100">
                  <a:moveTo>
                    <a:pt x="0" y="0"/>
                  </a:moveTo>
                  <a:lnTo>
                    <a:pt x="11099800" y="0"/>
                  </a:lnTo>
                  <a:lnTo>
                    <a:pt x="11099800" y="1435100"/>
                  </a:lnTo>
                  <a:lnTo>
                    <a:pt x="0" y="1435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952733" y="1028700"/>
            <a:ext cx="4286250" cy="6810375"/>
            <a:chOff x="0" y="0"/>
            <a:chExt cx="5715000" cy="9080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5000" cy="9080500"/>
            </a:xfrm>
            <a:custGeom>
              <a:avLst/>
              <a:gdLst/>
              <a:ahLst/>
              <a:cxnLst/>
              <a:rect l="l" t="t" r="r" b="b"/>
              <a:pathLst>
                <a:path w="5715000" h="9080500">
                  <a:moveTo>
                    <a:pt x="0" y="0"/>
                  </a:moveTo>
                  <a:lnTo>
                    <a:pt x="5715000" y="0"/>
                  </a:lnTo>
                  <a:lnTo>
                    <a:pt x="5715000" y="9080500"/>
                  </a:lnTo>
                  <a:lnTo>
                    <a:pt x="0" y="908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3839532"/>
            <a:ext cx="9273778" cy="3604758"/>
            <a:chOff x="0" y="0"/>
            <a:chExt cx="11468100" cy="4457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68100" cy="4457700"/>
            </a:xfrm>
            <a:custGeom>
              <a:avLst/>
              <a:gdLst/>
              <a:ahLst/>
              <a:cxnLst/>
              <a:rect l="l" t="t" r="r" b="b"/>
              <a:pathLst>
                <a:path w="11468100" h="4457700">
                  <a:moveTo>
                    <a:pt x="0" y="0"/>
                  </a:moveTo>
                  <a:lnTo>
                    <a:pt x="11468100" y="0"/>
                  </a:lnTo>
                  <a:lnTo>
                    <a:pt x="11468100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7880847"/>
            <a:ext cx="2772242" cy="8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3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kids.ri.gov/"/>
              </a:rPr>
              <a:t>https://kids.ri.gov/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96558" y="7888232"/>
            <a:ext cx="8673703" cy="82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3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kids.ri.gov/rhode-island-childrens-cabinet/our-work"/>
              </a:rPr>
              <a:t>https://kids.ri.gov/rhode-island-childrens-cabinet/our-work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423605"/>
            <a:ext cx="10756125" cy="8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3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kids.ri.gov/prenatal-pre-k-resources/find-child-care-or-preschool"/>
              </a:rPr>
              <a:t>https://kids.ri.gov/prenatal-pre-k-resources/find-child-care-or-preschool</a:t>
            </a: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69254"/>
            <a:ext cx="12306300" cy="121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90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RHODE CHILDREN’S CABINET </a:t>
            </a:r>
          </a:p>
        </p:txBody>
      </p:sp>
      <p:sp>
        <p:nvSpPr>
          <p:cNvPr id="13" name="Freeform 13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60289" y="0"/>
            <a:ext cx="7691205" cy="10133922"/>
            <a:chOff x="0" y="0"/>
            <a:chExt cx="6959600" cy="91699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59600" cy="9169960"/>
            </a:xfrm>
            <a:custGeom>
              <a:avLst/>
              <a:gdLst/>
              <a:ahLst/>
              <a:cxnLst/>
              <a:rect l="l" t="t" r="r" b="b"/>
              <a:pathLst>
                <a:path w="6959600" h="9169960">
                  <a:moveTo>
                    <a:pt x="0" y="0"/>
                  </a:moveTo>
                  <a:lnTo>
                    <a:pt x="6959600" y="0"/>
                  </a:lnTo>
                  <a:lnTo>
                    <a:pt x="6959600" y="9169960"/>
                  </a:lnTo>
                  <a:lnTo>
                    <a:pt x="0" y="9169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696" r="-4869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8204416"/>
            <a:ext cx="7910246" cy="76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9"/>
              </a:lnSpc>
            </a:pPr>
            <a:r>
              <a:rPr lang="en-US" sz="2779" spc="8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care"/>
              </a:rPr>
              <a:t>https://dhs.ri.gov/programs-and-services/childcare</a:t>
            </a:r>
            <a:r>
              <a:rPr lang="en-US" sz="2779" spc="8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314558"/>
            <a:ext cx="9631589" cy="281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5694" lvl="1" indent="-397847" algn="l">
              <a:lnSpc>
                <a:spcPts val="4452"/>
              </a:lnSpc>
              <a:buFont typeface="Arial"/>
              <a:buChar char="•"/>
            </a:pPr>
            <a:r>
              <a:rPr lang="en-US" sz="3685" spc="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Child Care Licensing </a:t>
            </a:r>
          </a:p>
          <a:p>
            <a:pPr marL="795694" lvl="1" indent="-397847" algn="l">
              <a:lnSpc>
                <a:spcPts val="4452"/>
              </a:lnSpc>
              <a:buFont typeface="Arial"/>
              <a:buChar char="•"/>
            </a:pPr>
            <a:r>
              <a:rPr lang="en-US" sz="3685" spc="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Child Care Assistance Program</a:t>
            </a:r>
          </a:p>
          <a:p>
            <a:pPr marL="795694" lvl="1" indent="-397847" algn="l">
              <a:lnSpc>
                <a:spcPts val="4452"/>
              </a:lnSpc>
              <a:buFont typeface="Arial"/>
              <a:buChar char="•"/>
            </a:pPr>
            <a:r>
              <a:rPr lang="en-US" sz="3685" spc="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Head Start Collaboration Office</a:t>
            </a:r>
          </a:p>
          <a:p>
            <a:pPr marL="795694" lvl="1" indent="-397847" algn="l">
              <a:lnSpc>
                <a:spcPts val="4452"/>
              </a:lnSpc>
              <a:buFont typeface="Arial"/>
              <a:buChar char="•"/>
            </a:pPr>
            <a:r>
              <a:rPr lang="en-US" sz="3685" spc="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Quality Initiatives&amp; Contracting</a:t>
            </a:r>
          </a:p>
          <a:p>
            <a:pPr marL="795694" lvl="1" indent="-397847" algn="l">
              <a:lnSpc>
                <a:spcPts val="4452"/>
              </a:lnSpc>
              <a:buFont typeface="Arial"/>
              <a:buChar char="•"/>
            </a:pPr>
            <a:r>
              <a:rPr lang="en-US" sz="3685" spc="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Rhode Island Start Early System (RISES)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57961" y="4219308"/>
            <a:ext cx="121596" cy="77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4"/>
              </a:lnSpc>
            </a:pPr>
            <a:r>
              <a:rPr lang="en-US" sz="3977">
                <a:solidFill>
                  <a:srgbClr val="404040"/>
                </a:solidFill>
                <a:latin typeface="Caslon #540"/>
                <a:ea typeface="Caslon #540"/>
                <a:cs typeface="Caslon #540"/>
                <a:sym typeface="Caslon #54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48306" y="5525510"/>
            <a:ext cx="121596" cy="61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977">
                <a:solidFill>
                  <a:srgbClr val="40404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43000"/>
            <a:ext cx="6867309" cy="284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CHILD CARE PROGRAM &amp; SERVICES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60289" y="0"/>
            <a:ext cx="7691205" cy="10133922"/>
            <a:chOff x="0" y="0"/>
            <a:chExt cx="6959600" cy="91699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59600" cy="9169960"/>
            </a:xfrm>
            <a:custGeom>
              <a:avLst/>
              <a:gdLst/>
              <a:ahLst/>
              <a:cxnLst/>
              <a:rect l="l" t="t" r="r" b="b"/>
              <a:pathLst>
                <a:path w="6959600" h="9169960">
                  <a:moveTo>
                    <a:pt x="0" y="0"/>
                  </a:moveTo>
                  <a:lnTo>
                    <a:pt x="6959600" y="0"/>
                  </a:lnTo>
                  <a:lnTo>
                    <a:pt x="6959600" y="9169960"/>
                  </a:lnTo>
                  <a:lnTo>
                    <a:pt x="0" y="9169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119" r="-7501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578735"/>
            <a:ext cx="6927059" cy="629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6"/>
              </a:lnSpc>
            </a:pPr>
            <a:r>
              <a:rPr lang="en-US" sz="2402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providers-staff-resources"/>
              </a:rPr>
              <a:t>https://dhs.ri.gov/programs-and-services/child-care/child-care-providers-staff-resources</a:t>
            </a:r>
            <a:r>
              <a:rPr lang="en-US" sz="2402">
                <a:solidFill>
                  <a:srgbClr val="5082F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542950"/>
            <a:ext cx="3314700" cy="422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02"/>
              </a:lnSpc>
            </a:pPr>
            <a:r>
              <a:rPr lang="en-US" sz="2777" b="1" spc="11" dirty="0">
                <a:solidFill>
                  <a:srgbClr val="293557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Provider Support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55204" y="6005187"/>
            <a:ext cx="81315" cy="4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2"/>
              </a:lnSpc>
            </a:pPr>
            <a:r>
              <a:rPr lang="en-US" sz="2777" b="1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https://dhs.ri.gov/programs-and-services/child-care/child-care-providers/market-rate-survey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2656" y="3269012"/>
            <a:ext cx="7374331" cy="175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777" b="1" spc="13">
                <a:solidFill>
                  <a:srgbClr val="293557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Resources</a:t>
            </a:r>
            <a:r>
              <a:rPr lang="en-US" sz="2777" b="1" spc="13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 </a:t>
            </a:r>
            <a:r>
              <a:rPr lang="en-US" sz="2777" b="1" spc="13">
                <a:solidFill>
                  <a:srgbClr val="293557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for</a:t>
            </a:r>
            <a:r>
              <a:rPr lang="en-US" sz="2777" b="1" spc="13">
                <a:solidFill>
                  <a:srgbClr val="000000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 </a:t>
            </a:r>
            <a:r>
              <a:rPr lang="en-US" sz="2777" b="1" spc="13">
                <a:solidFill>
                  <a:srgbClr val="293557"/>
                </a:solidFill>
                <a:latin typeface="Palanquin Bold"/>
                <a:ea typeface="Palanquin Bold"/>
                <a:cs typeface="Palanquin Bold"/>
                <a:sym typeface="Palanquin Bold"/>
              </a:rPr>
              <a:t>Providers</a:t>
            </a:r>
          </a:p>
          <a:p>
            <a:pPr algn="l">
              <a:lnSpc>
                <a:spcPts val="3327"/>
              </a:lnSpc>
            </a:pPr>
            <a:r>
              <a:rPr lang="en-US" sz="2777" spc="5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7" tooltip="https://dhs.ri.gov/programs-and-services/child-care/child-care-providers-staff-resources/apply-be-child-care-provider"/>
              </a:rPr>
              <a:t>Opening a Child Care in RI </a:t>
            </a:r>
          </a:p>
          <a:p>
            <a:pPr algn="l">
              <a:lnSpc>
                <a:spcPts val="3327"/>
              </a:lnSpc>
            </a:pPr>
            <a:r>
              <a:rPr lang="en-US" sz="2777" spc="5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8" tooltip="https://dhs.ri.gov/programs-and-services/child-care/child-care-providers/background-checks"/>
              </a:rPr>
              <a:t>Background Checks </a:t>
            </a:r>
          </a:p>
          <a:p>
            <a:pPr algn="l">
              <a:lnSpc>
                <a:spcPts val="3327"/>
              </a:lnSpc>
            </a:pPr>
            <a:r>
              <a:rPr lang="en-US" sz="2777" spc="5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9" tooltip="https://dhs.ri.gov/programs-and-services/child-care/child-care-providers/licensing-handbooks-forms"/>
              </a:rPr>
              <a:t>Child Care Resources, Forms, and Handbooks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1903" y="6045211"/>
            <a:ext cx="2930962" cy="416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9"/>
              </a:lnSpc>
            </a:pPr>
            <a:r>
              <a:rPr lang="en-US" sz="2777" dirty="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6" tooltip="https://dhs.ri.gov/programs-and-services/child-care/child-care-providers/market-rate-survey"/>
              </a:rPr>
              <a:t>Market Rate Survey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1903" y="6462195"/>
            <a:ext cx="3687918" cy="167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9"/>
              </a:lnSpc>
            </a:pPr>
            <a:r>
              <a:rPr lang="en-US" sz="2777" spc="2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10" tooltip="https://dhs.ri.gov/programs-and-services/child-care/quality-initiatives"/>
              </a:rPr>
              <a:t>Quality Initiatives </a:t>
            </a:r>
            <a:r>
              <a:rPr lang="en-US" sz="2777" spc="2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11" tooltip="https://dhs.ri.gov/programs-and-services/child-care/child-care-providers/workforce-development"/>
              </a:rPr>
              <a:t>Workforce Development </a:t>
            </a:r>
            <a:r>
              <a:rPr lang="en-US" sz="2777" spc="2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12" tooltip="https://dhs.ri.gov/regulations/state-plans"/>
              </a:rPr>
              <a:t>State Plans </a:t>
            </a:r>
            <a:r>
              <a:rPr lang="en-US" sz="2777" spc="2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13" tooltip="http://kids.ri.gov/cabinet/"/>
              </a:rPr>
              <a:t>Children's Cabinet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143000"/>
            <a:ext cx="6867309" cy="190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7207" b="1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FOR CHILD CARE PROVIDERS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9918697"/>
            <a:ext cx="18414997" cy="431797"/>
          </a:xfrm>
          <a:custGeom>
            <a:avLst/>
            <a:gdLst/>
            <a:ahLst/>
            <a:cxnLst/>
            <a:rect l="l" t="t" r="r" b="b"/>
            <a:pathLst>
              <a:path w="18414997" h="431797">
                <a:moveTo>
                  <a:pt x="0" y="0"/>
                </a:moveTo>
                <a:lnTo>
                  <a:pt x="18414997" y="0"/>
                </a:lnTo>
                <a:lnTo>
                  <a:pt x="18414997" y="431797"/>
                </a:lnTo>
                <a:lnTo>
                  <a:pt x="0" y="43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6532" y="8430990"/>
            <a:ext cx="12814935" cy="82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</a:pP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dhs.ri.gov/programs-and-services/child-care/child-care-assistance-program-ccap"/>
              </a:rPr>
              <a:t>https://dhs.ri.gov/programs-and-services/child-care/child-care-assistance-program-ccap</a:t>
            </a:r>
            <a:r>
              <a:rPr lang="en-US" sz="2777" spc="5">
                <a:solidFill>
                  <a:srgbClr val="5082F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3592" y="2664180"/>
            <a:ext cx="14278240" cy="337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Child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Care Assistance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Program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Subsidize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cost of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child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care For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children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who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are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US citizens,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legal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residents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under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13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or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18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(special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needs</a:t>
            </a:r>
            <a:r>
              <a:rPr lang="en-US" sz="2780" spc="11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</a:rPr>
              <a:t> </a:t>
            </a:r>
            <a:r>
              <a:rPr lang="en-US" sz="2780" spc="11">
                <a:solidFill>
                  <a:srgbClr val="293557"/>
                </a:solidFill>
                <a:latin typeface="Palanquin"/>
                <a:ea typeface="Palanquin"/>
                <a:cs typeface="Palanquin"/>
                <a:sym typeface="Palanquin"/>
              </a:rPr>
              <a:t>cases)</a:t>
            </a:r>
          </a:p>
          <a:p>
            <a:pPr algn="ctr">
              <a:lnSpc>
                <a:spcPts val="3380"/>
              </a:lnSpc>
            </a:pPr>
            <a:endParaRPr lang="en-US" sz="2780" spc="11">
              <a:solidFill>
                <a:srgbClr val="293557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algn="ctr">
              <a:lnSpc>
                <a:spcPts val="3319"/>
              </a:lnSpc>
            </a:pP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Family</a:t>
            </a: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Eligibility</a:t>
            </a: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&amp;</a:t>
            </a: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How</a:t>
            </a: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to</a:t>
            </a:r>
            <a:r>
              <a:rPr lang="en-US" sz="2780">
                <a:solidFill>
                  <a:srgbClr val="000000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5" tooltip="https://dhs.ri.gov/programs-and-services/child-care/child-care-assistance-program-ccap-head-start/family-eligibility"/>
              </a:rPr>
              <a:t>Apply</a:t>
            </a:r>
          </a:p>
          <a:p>
            <a:pPr algn="ctr">
              <a:lnSpc>
                <a:spcPts val="3319"/>
              </a:lnSpc>
            </a:pP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6" tooltip="https://dhs.ri.gov/programs-and-services/child-care/child-care-assistance-program-ccap/ccap-provider-rates-financial"/>
              </a:rPr>
              <a:t>CCAP Provider Rates, Financial Information &amp; Portal Help</a:t>
            </a:r>
          </a:p>
          <a:p>
            <a:pPr algn="ctr">
              <a:lnSpc>
                <a:spcPts val="3319"/>
              </a:lnSpc>
            </a:pP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7" tooltip="https://dhs.ri.gov/programs-and-services/child-care/child-care-assistance-program-ccap-head-start/choosing-child-care"/>
              </a:rPr>
              <a:t>Choosing Child Care </a:t>
            </a:r>
          </a:p>
          <a:p>
            <a:pPr algn="ctr">
              <a:lnSpc>
                <a:spcPts val="3319"/>
              </a:lnSpc>
            </a:pP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8" tooltip="https://dhs.ri.gov/programs-and-services/child-care/child-care-assistance-program-ccap-head-start/family-resources"/>
              </a:rPr>
              <a:t>Family Resources </a:t>
            </a:r>
          </a:p>
          <a:p>
            <a:pPr algn="ctr">
              <a:lnSpc>
                <a:spcPts val="3319"/>
              </a:lnSpc>
            </a:pP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9" tooltip="https://dhs.ri.gov/apply-now/overpayments"/>
              </a:rPr>
              <a:t>Overpayments </a:t>
            </a:r>
            <a:r>
              <a:rPr lang="en-US" sz="2780">
                <a:solidFill>
                  <a:srgbClr val="0000FF"/>
                </a:solidFill>
                <a:latin typeface="Palanquin"/>
                <a:ea typeface="Palanquin"/>
                <a:cs typeface="Palanquin"/>
                <a:sym typeface="Palanquin"/>
                <a:hlinkClick r:id="rId10" tooltip="https://dhs.ri.gov/apply-now/appeals-process"/>
              </a:rPr>
              <a:t>Appeals</a:t>
            </a:r>
          </a:p>
        </p:txBody>
      </p:sp>
      <p:sp>
        <p:nvSpPr>
          <p:cNvPr id="5" name="Freeform 5"/>
          <p:cNvSpPr/>
          <p:nvPr/>
        </p:nvSpPr>
        <p:spPr>
          <a:xfrm>
            <a:off x="-316034" y="9911429"/>
            <a:ext cx="18977492" cy="444986"/>
          </a:xfrm>
          <a:custGeom>
            <a:avLst/>
            <a:gdLst/>
            <a:ahLst/>
            <a:cxnLst/>
            <a:rect l="l" t="t" r="r" b="b"/>
            <a:pathLst>
              <a:path w="18977492" h="444986">
                <a:moveTo>
                  <a:pt x="0" y="0"/>
                </a:moveTo>
                <a:lnTo>
                  <a:pt x="18977492" y="0"/>
                </a:lnTo>
                <a:lnTo>
                  <a:pt x="18977492" y="444986"/>
                </a:lnTo>
                <a:lnTo>
                  <a:pt x="0" y="4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5400" y="1148030"/>
            <a:ext cx="16054688" cy="96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95"/>
              </a:lnSpc>
            </a:pPr>
            <a:r>
              <a:rPr lang="en-US" sz="7207" b="1" dirty="0">
                <a:solidFill>
                  <a:srgbClr val="0044B5"/>
                </a:solidFill>
                <a:latin typeface="Antonio Bold"/>
                <a:ea typeface="Antonio Bold"/>
                <a:cs typeface="Antonio Bold"/>
                <a:sym typeface="Antonio Bold"/>
              </a:rPr>
              <a:t>CHILD CARE ASSISTANCE PROGRAM -CCAP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852211" y="6590524"/>
            <a:ext cx="5541223" cy="1665131"/>
            <a:chOff x="0" y="0"/>
            <a:chExt cx="7388297" cy="222017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75400" cy="1061971"/>
              <a:chOff x="0" y="0"/>
              <a:chExt cx="6375400" cy="10619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75400" cy="1061971"/>
              </a:xfrm>
              <a:custGeom>
                <a:avLst/>
                <a:gdLst/>
                <a:ahLst/>
                <a:cxnLst/>
                <a:rect l="l" t="t" r="r" b="b"/>
                <a:pathLst>
                  <a:path w="6375400" h="1061971">
                    <a:moveTo>
                      <a:pt x="0" y="0"/>
                    </a:moveTo>
                    <a:lnTo>
                      <a:pt x="6375400" y="0"/>
                    </a:lnTo>
                    <a:lnTo>
                      <a:pt x="6375400" y="1061971"/>
                    </a:lnTo>
                    <a:lnTo>
                      <a:pt x="0" y="10619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111445" b="-111445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84962" y="990751"/>
              <a:ext cx="7103336" cy="1229424"/>
              <a:chOff x="0" y="0"/>
              <a:chExt cx="5943600" cy="1028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943600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5943600" h="1028700">
                    <a:moveTo>
                      <a:pt x="0" y="0"/>
                    </a:moveTo>
                    <a:lnTo>
                      <a:pt x="5943600" y="0"/>
                    </a:lnTo>
                    <a:lnTo>
                      <a:pt x="5943600" y="1028700"/>
                    </a:lnTo>
                    <a:lnTo>
                      <a:pt x="0" y="10287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3760639" y="6619099"/>
            <a:ext cx="4741657" cy="1489068"/>
            <a:chOff x="0" y="0"/>
            <a:chExt cx="6322209" cy="198542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953350"/>
              <a:ext cx="6322209" cy="1032074"/>
              <a:chOff x="0" y="0"/>
              <a:chExt cx="6067074" cy="9904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067074" cy="990425"/>
              </a:xfrm>
              <a:custGeom>
                <a:avLst/>
                <a:gdLst/>
                <a:ahLst/>
                <a:cxnLst/>
                <a:rect l="l" t="t" r="r" b="b"/>
                <a:pathLst>
                  <a:path w="6067074" h="990425">
                    <a:moveTo>
                      <a:pt x="0" y="0"/>
                    </a:moveTo>
                    <a:lnTo>
                      <a:pt x="6067074" y="0"/>
                    </a:lnTo>
                    <a:lnTo>
                      <a:pt x="6067074" y="990425"/>
                    </a:lnTo>
                    <a:lnTo>
                      <a:pt x="0" y="9904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205297" b="-24173"/>
                </a:stretch>
              </a:blip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6322209" cy="1032074"/>
              <a:chOff x="0" y="0"/>
              <a:chExt cx="6067074" cy="9904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067074" cy="990425"/>
              </a:xfrm>
              <a:custGeom>
                <a:avLst/>
                <a:gdLst/>
                <a:ahLst/>
                <a:cxnLst/>
                <a:rect l="l" t="t" r="r" b="b"/>
                <a:pathLst>
                  <a:path w="6067074" h="990425">
                    <a:moveTo>
                      <a:pt x="0" y="0"/>
                    </a:moveTo>
                    <a:lnTo>
                      <a:pt x="6067074" y="0"/>
                    </a:lnTo>
                    <a:lnTo>
                      <a:pt x="6067074" y="990425"/>
                    </a:lnTo>
                    <a:lnTo>
                      <a:pt x="0" y="9904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b="-229471"/>
                </a:stretch>
              </a:blipFill>
            </p:spPr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BF8D5A9F3724419D0650271D444CAC" ma:contentTypeVersion="0" ma:contentTypeDescription="Create a new document." ma:contentTypeScope="" ma:versionID="8665efed87f882362dd8c933f280a8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24fd2d4348e31d7b7bcc391e9da950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35AC49-1B14-4B46-8A02-B46C472D4535}"/>
</file>

<file path=customXml/itemProps2.xml><?xml version="1.0" encoding="utf-8"?>
<ds:datastoreItem xmlns:ds="http://schemas.openxmlformats.org/officeDocument/2006/customXml" ds:itemID="{71CD0354-527A-43E5-8E93-6972652580D2}"/>
</file>

<file path=customXml/itemProps3.xml><?xml version="1.0" encoding="utf-8"?>
<ds:datastoreItem xmlns:ds="http://schemas.openxmlformats.org/officeDocument/2006/customXml" ds:itemID="{06AB02D2-B735-4FB0-9046-9CEECB87706E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1225</Words>
  <Application>Microsoft Office PowerPoint</Application>
  <PresentationFormat>Custom</PresentationFormat>
  <Paragraphs>187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Palanquin Bold</vt:lpstr>
      <vt:lpstr>Antonio Bold</vt:lpstr>
      <vt:lpstr>Arial</vt:lpstr>
      <vt:lpstr>inherit</vt:lpstr>
      <vt:lpstr>Caslon #540</vt:lpstr>
      <vt:lpstr>TradeGothicLT-BoldCondTwenty</vt:lpstr>
      <vt:lpstr>Calibri (MS) Bold</vt:lpstr>
      <vt:lpstr>Heading Now 11-18</vt:lpstr>
      <vt:lpstr>Extenda 100 Yotta</vt:lpstr>
      <vt:lpstr>Calibri (MS)</vt:lpstr>
      <vt:lpstr>Palanquin</vt:lpstr>
      <vt:lpstr>Arial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Services -Child Care Presentation 3-9-26.pdf</dc:title>
  <cp:lastModifiedBy>Cristina Amedeo</cp:lastModifiedBy>
  <cp:revision>5</cp:revision>
  <dcterms:created xsi:type="dcterms:W3CDTF">2006-08-16T00:00:00Z</dcterms:created>
  <dcterms:modified xsi:type="dcterms:W3CDTF">2026-03-09T21:29:02Z</dcterms:modified>
  <dc:identifier>DAHDeelxwB4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0x010100E2BF8D5A9F3724419D0650271D444CAC</vt:lpwstr>
  </property>
</Properties>
</file>